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3" r:id="rId2"/>
    <p:sldId id="276" r:id="rId3"/>
    <p:sldId id="277" r:id="rId4"/>
    <p:sldId id="281" r:id="rId5"/>
    <p:sldId id="282" r:id="rId6"/>
    <p:sldId id="266" r:id="rId7"/>
    <p:sldId id="267" r:id="rId8"/>
    <p:sldId id="268" r:id="rId9"/>
    <p:sldId id="269" r:id="rId10"/>
    <p:sldId id="270" r:id="rId11"/>
    <p:sldId id="286" r:id="rId12"/>
    <p:sldId id="271" r:id="rId13"/>
    <p:sldId id="283" r:id="rId14"/>
    <p:sldId id="285" r:id="rId15"/>
    <p:sldId id="284" r:id="rId16"/>
    <p:sldId id="272" r:id="rId17"/>
    <p:sldId id="273" r:id="rId18"/>
    <p:sldId id="275" r:id="rId19"/>
    <p:sldId id="274" r:id="rId20"/>
    <p:sldId id="26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10"/>
  </p:normalViewPr>
  <p:slideViewPr>
    <p:cSldViewPr snapToGrid="0" snapToObjects="1">
      <p:cViewPr varScale="1">
        <p:scale>
          <a:sx n="120" d="100"/>
          <a:sy n="120" d="100"/>
        </p:scale>
        <p:origin x="19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ru-RU" sz="1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 </a:t>
            </a:r>
          </a:p>
        </c:rich>
      </c:tx>
      <c:layout/>
      <c:overlay val="0"/>
      <c:spPr>
        <a:noFill/>
        <a:ln>
          <a:noFill/>
        </a:ln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Концепт 1</c:f>
              <c:strCache>
                <c:ptCount val="1"/>
                <c:pt idx="0">
                  <c:v>Концепт 1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'Лист1'!$A$2:$A$17</c:f>
              <c:numCache>
                <c:formatCode>General</c:formatCode>
                <c:ptCount val="16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  <c:pt idx="11">
                  <c:v>19</c:v>
                </c:pt>
                <c:pt idx="12">
                  <c:v>20</c:v>
                </c:pt>
                <c:pt idx="13">
                  <c:v>21</c:v>
                </c:pt>
                <c:pt idx="14">
                  <c:v>22</c:v>
                </c:pt>
                <c:pt idx="15">
                  <c:v>23</c:v>
                </c:pt>
              </c:numCache>
            </c:numRef>
          </c:cat>
          <c:val>
            <c:numRef>
              <c:f>'Лист1'!$B$2:$B$17</c:f>
              <c:numCache>
                <c:formatCode>General</c:formatCode>
                <c:ptCount val="16"/>
                <c:pt idx="0">
                  <c:v>0.03</c:v>
                </c:pt>
                <c:pt idx="1">
                  <c:v>0.01</c:v>
                </c:pt>
                <c:pt idx="2">
                  <c:v>-0.01</c:v>
                </c:pt>
                <c:pt idx="3">
                  <c:v>0.01</c:v>
                </c:pt>
                <c:pt idx="4">
                  <c:v>0</c:v>
                </c:pt>
                <c:pt idx="5">
                  <c:v>0</c:v>
                </c:pt>
                <c:pt idx="6">
                  <c:v>-0.01</c:v>
                </c:pt>
                <c:pt idx="7">
                  <c:v>0</c:v>
                </c:pt>
                <c:pt idx="8">
                  <c:v>-0.01</c:v>
                </c:pt>
                <c:pt idx="9">
                  <c:v>0</c:v>
                </c:pt>
                <c:pt idx="10">
                  <c:v>0</c:v>
                </c:pt>
                <c:pt idx="11">
                  <c:v>-0.01</c:v>
                </c:pt>
                <c:pt idx="12">
                  <c:v>-0.01</c:v>
                </c:pt>
                <c:pt idx="13">
                  <c:v>0</c:v>
                </c:pt>
                <c:pt idx="14">
                  <c:v>0.01</c:v>
                </c:pt>
                <c:pt idx="15">
                  <c:v>0.01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A2-458D-8B49-7B2B4F8388AF}"/>
            </c:ext>
          </c:extLst>
        </c:ser>
        <c:ser>
          <c:idx val="1"/>
          <c:order val="1"/>
          <c:tx>
            <c:strRef>
              <c:f>Концепт 2</c:f>
              <c:strCache>
                <c:ptCount val="1"/>
                <c:pt idx="0">
                  <c:v>Концепт 2</c:v>
                </c:pt>
              </c:strCache>
            </c:strRef>
          </c:tx>
          <c:spPr>
            <a:ln w="28575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'Лист1'!$A$2:$A$17</c:f>
              <c:numCache>
                <c:formatCode>General</c:formatCode>
                <c:ptCount val="16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  <c:pt idx="11">
                  <c:v>19</c:v>
                </c:pt>
                <c:pt idx="12">
                  <c:v>20</c:v>
                </c:pt>
                <c:pt idx="13">
                  <c:v>21</c:v>
                </c:pt>
                <c:pt idx="14">
                  <c:v>22</c:v>
                </c:pt>
                <c:pt idx="15">
                  <c:v>23</c:v>
                </c:pt>
              </c:numCache>
            </c:numRef>
          </c:cat>
          <c:val>
            <c:numRef>
              <c:f>'Лист1'!$C$2:$C$17</c:f>
              <c:numCache>
                <c:formatCode>General</c:formatCode>
                <c:ptCount val="16"/>
                <c:pt idx="0">
                  <c:v>0.14000000000000001</c:v>
                </c:pt>
                <c:pt idx="1">
                  <c:v>0.04</c:v>
                </c:pt>
                <c:pt idx="2">
                  <c:v>-0.02</c:v>
                </c:pt>
                <c:pt idx="3">
                  <c:v>0</c:v>
                </c:pt>
                <c:pt idx="4">
                  <c:v>0</c:v>
                </c:pt>
                <c:pt idx="5">
                  <c:v>-0.01</c:v>
                </c:pt>
                <c:pt idx="6">
                  <c:v>-0.05</c:v>
                </c:pt>
                <c:pt idx="7">
                  <c:v>-0.01</c:v>
                </c:pt>
                <c:pt idx="8">
                  <c:v>-0.06</c:v>
                </c:pt>
                <c:pt idx="9">
                  <c:v>0.01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0.02</c:v>
                </c:pt>
                <c:pt idx="1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9A2-458D-8B49-7B2B4F8388AF}"/>
            </c:ext>
          </c:extLst>
        </c:ser>
        <c:ser>
          <c:idx val="2"/>
          <c:order val="2"/>
          <c:tx>
            <c:strRef>
              <c:f>Концепт 3</c:f>
              <c:strCache>
                <c:ptCount val="1"/>
                <c:pt idx="0">
                  <c:v>Концепт 3</c:v>
                </c:pt>
              </c:strCache>
            </c:strRef>
          </c:tx>
          <c:spPr>
            <a:ln w="28575" cap="rnd" cmpd="sng" algn="ctr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'Лист1'!$A$2:$A$17</c:f>
              <c:numCache>
                <c:formatCode>General</c:formatCode>
                <c:ptCount val="16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  <c:pt idx="11">
                  <c:v>19</c:v>
                </c:pt>
                <c:pt idx="12">
                  <c:v>20</c:v>
                </c:pt>
                <c:pt idx="13">
                  <c:v>21</c:v>
                </c:pt>
                <c:pt idx="14">
                  <c:v>22</c:v>
                </c:pt>
                <c:pt idx="15">
                  <c:v>23</c:v>
                </c:pt>
              </c:numCache>
            </c:numRef>
          </c:cat>
          <c:val>
            <c:numRef>
              <c:f>'Лист1'!$D$2:$D$17</c:f>
              <c:numCache>
                <c:formatCode>General</c:formatCode>
                <c:ptCount val="16"/>
                <c:pt idx="0">
                  <c:v>0.01</c:v>
                </c:pt>
                <c:pt idx="1">
                  <c:v>0.03</c:v>
                </c:pt>
                <c:pt idx="2">
                  <c:v>-0.01</c:v>
                </c:pt>
                <c:pt idx="3">
                  <c:v>0</c:v>
                </c:pt>
                <c:pt idx="4">
                  <c:v>0</c:v>
                </c:pt>
                <c:pt idx="5">
                  <c:v>-0.01</c:v>
                </c:pt>
                <c:pt idx="6">
                  <c:v>0</c:v>
                </c:pt>
                <c:pt idx="7">
                  <c:v>-0.01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-0.09</c:v>
                </c:pt>
                <c:pt idx="13">
                  <c:v>-0.02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9A2-458D-8B49-7B2B4F8388AF}"/>
            </c:ext>
          </c:extLst>
        </c:ser>
        <c:ser>
          <c:idx val="3"/>
          <c:order val="3"/>
          <c:tx>
            <c:strRef>
              <c:f>Концепт 4</c:f>
              <c:strCache>
                <c:ptCount val="1"/>
                <c:pt idx="0">
                  <c:v>Концепт 4</c:v>
                </c:pt>
              </c:strCache>
            </c:strRef>
          </c:tx>
          <c:spPr>
            <a:ln w="28575" cap="rnd" cmpd="sng" algn="ctr">
              <a:solidFill>
                <a:schemeClr val="accent4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'Лист1'!$A$2:$A$17</c:f>
              <c:numCache>
                <c:formatCode>General</c:formatCode>
                <c:ptCount val="16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  <c:pt idx="11">
                  <c:v>19</c:v>
                </c:pt>
                <c:pt idx="12">
                  <c:v>20</c:v>
                </c:pt>
                <c:pt idx="13">
                  <c:v>21</c:v>
                </c:pt>
                <c:pt idx="14">
                  <c:v>22</c:v>
                </c:pt>
                <c:pt idx="15">
                  <c:v>23</c:v>
                </c:pt>
              </c:numCache>
            </c:numRef>
          </c:cat>
          <c:val>
            <c:numRef>
              <c:f>'Лист1'!$E$2:$E$17</c:f>
              <c:numCache>
                <c:formatCode>General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-0.01</c:v>
                </c:pt>
                <c:pt idx="3">
                  <c:v>0</c:v>
                </c:pt>
                <c:pt idx="4">
                  <c:v>-0.01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-0.01</c:v>
                </c:pt>
                <c:pt idx="11">
                  <c:v>-0.06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9A2-458D-8B49-7B2B4F8388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1868280"/>
        <c:axId val="1"/>
      </c:lineChart>
      <c:catAx>
        <c:axId val="321868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ru-RU" b="0"/>
                  <a:t>Концепты</a:t>
                </a:r>
              </a:p>
            </c:rich>
          </c:tx>
          <c:layout/>
          <c:overlay val="0"/>
        </c:title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ru-RU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ru-RU" b="0"/>
                  <a:t>Значения концептов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ru-RU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21868280"/>
        <c:crosses val="autoZero"/>
        <c:crossBetween val="between"/>
      </c:valAx>
      <c:spPr>
        <a:noFill/>
        <a:ln>
          <a:noFill/>
        </a:ln>
      </c:spPr>
    </c:plotArea>
    <c:legend>
      <c:legendPos val="b"/>
      <c:layout/>
      <c:overlay val="0"/>
      <c:spPr>
        <a:noFill/>
        <a:ln>
          <a:noFill/>
        </a:ln>
      </c:spPr>
      <c:txPr>
        <a:bodyPr rot="0" spcFirstLastPara="0" vertOverflow="ellipsis" vert="horz" wrap="square" anchor="ctr" anchorCtr="1"/>
        <a:lstStyle/>
        <a:p>
          <a:pPr>
            <a:defRPr lang="ru-RU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prstDash val="solid"/>
      <a:round/>
    </a:ln>
    <a:effectLst/>
  </c:spPr>
  <c:txPr>
    <a:bodyPr/>
    <a:lstStyle/>
    <a:p>
      <a:pPr>
        <a:defRPr lang="ru-RU" sz="1000" kern="1200">
          <a:solidFill>
            <a:schemeClr val="tx1"/>
          </a:solidFill>
        </a:defRPr>
      </a:pPr>
      <a:endParaRPr lang="ru-RU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EB73F-2FEC-462B-BA49-D1B438D3E2E9}" type="datetimeFigureOut">
              <a:rPr lang="ru-RU" smtClean="0"/>
              <a:t>24.11.2025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D0FB1-DFCA-475F-A5B9-DDEBE4968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351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45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36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age.yandexcloud.net/newspressfeed/wp-content/uploads/2023/03/6_deepfake.jpg" TargetMode="External"/><Relationship Id="rId13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4.jpeg"/><Relationship Id="rId12" Type="http://schemas.openxmlformats.org/officeDocument/2006/relationships/hyperlink" Target="https://storage.yandexcloud.net/newspressfeed/wp-content/uploads/2023/03/8_deepfake.jp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orage.yandexcloud.net/newspressfeed/wp-content/uploads/2023/03/5_deepfake.jpg" TargetMode="External"/><Relationship Id="rId11" Type="http://schemas.openxmlformats.org/officeDocument/2006/relationships/image" Target="../media/image6.png"/><Relationship Id="rId5" Type="http://schemas.openxmlformats.org/officeDocument/2006/relationships/image" Target="../media/image3.jpeg"/><Relationship Id="rId10" Type="http://schemas.openxmlformats.org/officeDocument/2006/relationships/hyperlink" Target="https://storage.yandexcloud.net/newspressfeed/wp-content/uploads/2023/03/7_deepfake.png" TargetMode="External"/><Relationship Id="rId4" Type="http://schemas.openxmlformats.org/officeDocument/2006/relationships/hyperlink" Target="https://storage.yandexcloud.net/newspressfeed/wp-content/uploads/2023/03/4_deepfake.jpg" TargetMode="External"/><Relationship Id="rId9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nta.ru/comments/news/2025/10/06/rasprostranyaemoy-v-sotssetyah-video-s-mariey-zaharovoy-okazalos-dipfeyk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3B533-9AAA-A1CC-E7CE-DDBD73169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7DA9B4-9B9F-A361-2520-5FFEA31356B4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DEDF4B-761F-61E7-6A31-CA54BEC310B7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1A1178-14D5-FF26-403F-95764A20C1A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0E603B-193D-9B1A-D474-266217C339E9}"/>
              </a:ext>
            </a:extLst>
          </p:cNvPr>
          <p:cNvSpPr txBox="1"/>
          <p:nvPr/>
        </p:nvSpPr>
        <p:spPr>
          <a:xfrm>
            <a:off x="1135578" y="1701719"/>
            <a:ext cx="100041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sz="2800" b="1" dirty="0" smtClean="0"/>
              <a:t>Технологии </a:t>
            </a:r>
            <a:r>
              <a:rPr lang="ru-RU" sz="2800" b="1" dirty="0" err="1" smtClean="0"/>
              <a:t>дипфейков</a:t>
            </a:r>
            <a:endParaRPr lang="ru-RU" sz="2800" b="1" dirty="0" smtClean="0"/>
          </a:p>
          <a:p>
            <a:pPr lvl="0"/>
            <a:r>
              <a:rPr lang="ru-RU" sz="2800" b="1" dirty="0" smtClean="0"/>
              <a:t>как </a:t>
            </a:r>
            <a:r>
              <a:rPr lang="ru-RU" sz="2800" b="1" dirty="0"/>
              <a:t>угроза информационной </a:t>
            </a:r>
            <a:r>
              <a:rPr lang="ru-RU" sz="2800" b="1" dirty="0" smtClean="0"/>
              <a:t>безопасности</a:t>
            </a:r>
            <a:endParaRPr lang="e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FC7A1F-9EF8-EE1F-DB21-6D7FC9AC839A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E714E3C-602B-209E-0E60-C141CD24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F9F6C1-43A5-83FA-0315-A03EC7CD7B9C}"/>
              </a:ext>
            </a:extLst>
          </p:cNvPr>
          <p:cNvSpPr txBox="1"/>
          <p:nvPr/>
        </p:nvSpPr>
        <p:spPr>
          <a:xfrm>
            <a:off x="1135577" y="3111028"/>
            <a:ext cx="94794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Максимова Елена Александровна, </a:t>
            </a: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доктор технических наук, доцент,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аведующий кафедрой «Интеллектуальные системы информационной безопасности» РТУ МИРЭА</a:t>
            </a:r>
            <a:endParaRPr lang="e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314D0B-5C52-1F55-35C3-DE335D8076B4}"/>
              </a:ext>
            </a:extLst>
          </p:cNvPr>
          <p:cNvSpPr txBox="1"/>
          <p:nvPr/>
        </p:nvSpPr>
        <p:spPr>
          <a:xfrm>
            <a:off x="1513953" y="6108633"/>
            <a:ext cx="867641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Международная школа молодых ученых «Искусственный интеллект и кибербезопасность»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25-28 ноября 2025, Ставрополь, Россия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891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70A27-D409-883A-5DFE-48B1A1251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D4972AA6-9FB7-9EC3-FD3C-FA7BA51E0491}"/>
              </a:ext>
            </a:extLst>
          </p:cNvPr>
          <p:cNvSpPr/>
          <p:nvPr/>
        </p:nvSpPr>
        <p:spPr>
          <a:xfrm>
            <a:off x="1402080" y="597126"/>
            <a:ext cx="7556421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ИНФОРМАЦИОННОЕ ПРОТИВОБОРСТВО: </a:t>
            </a:r>
            <a:b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</a:br>
            <a: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КТО, КОГО И КАК АТАКУЕТ?</a:t>
            </a:r>
            <a:endParaRPr lang="ru-RU" sz="2900" dirty="0">
              <a:solidFill>
                <a:schemeClr val="tx2"/>
              </a:solidFill>
              <a:latin typeface="Times New Roman" panose="02020603050405020304" pitchFamily="18" charset="0"/>
              <a:ea typeface="Crimson Pro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C58170D5-009E-672A-0A5B-EFE59661C2FF}"/>
              </a:ext>
            </a:extLst>
          </p:cNvPr>
          <p:cNvSpPr/>
          <p:nvPr/>
        </p:nvSpPr>
        <p:spPr>
          <a:xfrm>
            <a:off x="1399178" y="1747967"/>
            <a:ext cx="992531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В основе киберугроз лежит динамика взаимодействия между нарушителем и жертвой. Понимание этой модели критически важно для разработки эффективных мер защиты.</a:t>
            </a:r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DEAF516-8FFA-44F7-40B9-A9322EEA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00" y="2574842"/>
            <a:ext cx="927854" cy="1663065"/>
          </a:xfrm>
          <a:prstGeom prst="rect">
            <a:avLst/>
          </a:prstGeom>
        </p:spPr>
      </p:pic>
      <p:sp>
        <p:nvSpPr>
          <p:cNvPr id="14" name="Text 2">
            <a:extLst>
              <a:ext uri="{FF2B5EF4-FFF2-40B4-BE49-F238E27FC236}">
                <a16:creationId xmlns:a16="http://schemas.microsoft.com/office/drawing/2014/main" id="{3C9FBCA2-291E-5A92-14B5-177BE228447F}"/>
              </a:ext>
            </a:extLst>
          </p:cNvPr>
          <p:cNvSpPr/>
          <p:nvPr/>
        </p:nvSpPr>
        <p:spPr>
          <a:xfrm>
            <a:off x="2597317" y="2543033"/>
            <a:ext cx="3539133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600" dirty="0" err="1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Нарушитель</a:t>
            </a:r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97DCC71B-A432-8D03-8DEE-C33380B65FD6}"/>
              </a:ext>
            </a:extLst>
          </p:cNvPr>
          <p:cNvSpPr/>
          <p:nvPr/>
        </p:nvSpPr>
        <p:spPr>
          <a:xfrm>
            <a:off x="2646619" y="2976081"/>
            <a:ext cx="3771765" cy="890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Субъект, который инициирует атаку, используя технологии дипфейков и сублиминального воздействия. Его главная цель — создать "образ жертвы".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Image 2" descr="preencoded.png">
            <a:extLst>
              <a:ext uri="{FF2B5EF4-FFF2-40B4-BE49-F238E27FC236}">
                <a16:creationId xmlns:a16="http://schemas.microsoft.com/office/drawing/2014/main" id="{091C988C-B21F-4A42-CF3C-90749D064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998" y="4412620"/>
            <a:ext cx="927854" cy="1663065"/>
          </a:xfrm>
          <a:prstGeom prst="rect">
            <a:avLst/>
          </a:prstGeom>
        </p:spPr>
      </p:pic>
      <p:sp>
        <p:nvSpPr>
          <p:cNvPr id="17" name="Text 4">
            <a:extLst>
              <a:ext uri="{FF2B5EF4-FFF2-40B4-BE49-F238E27FC236}">
                <a16:creationId xmlns:a16="http://schemas.microsoft.com/office/drawing/2014/main" id="{D200629E-1AC1-1C79-84A9-BC94B96822E3}"/>
              </a:ext>
            </a:extLst>
          </p:cNvPr>
          <p:cNvSpPr/>
          <p:nvPr/>
        </p:nvSpPr>
        <p:spPr>
          <a:xfrm>
            <a:off x="2597317" y="4404160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Модель жертвы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35FEB2B4-52F8-DF7D-B44E-5F61F3BF1FA4}"/>
              </a:ext>
            </a:extLst>
          </p:cNvPr>
          <p:cNvSpPr/>
          <p:nvPr/>
        </p:nvSpPr>
        <p:spPr>
          <a:xfrm>
            <a:off x="2597317" y="4716425"/>
            <a:ext cx="3965505" cy="890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Психологический и информационный профиль целевой аудитории, включающий ее уязвимости, убеждения, страхи и стереотипы. Это ключевой элемент для построения защиты.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B658F0E5-86C7-8D0D-20AC-2D7D7C0DA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323" y="2555595"/>
            <a:ext cx="927854" cy="1663065"/>
          </a:xfrm>
          <a:prstGeom prst="rect">
            <a:avLst/>
          </a:prstGeom>
        </p:spPr>
      </p:pic>
      <p:sp>
        <p:nvSpPr>
          <p:cNvPr id="20" name="Text 6">
            <a:extLst>
              <a:ext uri="{FF2B5EF4-FFF2-40B4-BE49-F238E27FC236}">
                <a16:creationId xmlns:a16="http://schemas.microsoft.com/office/drawing/2014/main" id="{36429DF7-23D0-C3F3-D7AC-22E9875EDE3A}"/>
              </a:ext>
            </a:extLst>
          </p:cNvPr>
          <p:cNvSpPr/>
          <p:nvPr/>
        </p:nvSpPr>
        <p:spPr>
          <a:xfrm>
            <a:off x="7861677" y="2574842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Воздействие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7">
            <a:extLst>
              <a:ext uri="{FF2B5EF4-FFF2-40B4-BE49-F238E27FC236}">
                <a16:creationId xmlns:a16="http://schemas.microsoft.com/office/drawing/2014/main" id="{9355C57C-1B8F-3309-F4F5-908FA1DBF037}"/>
              </a:ext>
            </a:extLst>
          </p:cNvPr>
          <p:cNvSpPr/>
          <p:nvPr/>
        </p:nvSpPr>
        <p:spPr>
          <a:xfrm>
            <a:off x="7818642" y="2976081"/>
            <a:ext cx="3505850" cy="890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Применение аудио-визуальных техник (дипфейки, подпороговые сообщения, манипуляции с цветом) для влияния на жертву в соответствии с ее моделью.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Image 4" descr="preencoded.png">
            <a:extLst>
              <a:ext uri="{FF2B5EF4-FFF2-40B4-BE49-F238E27FC236}">
                <a16:creationId xmlns:a16="http://schemas.microsoft.com/office/drawing/2014/main" id="{9A18FD6C-058B-87C0-814E-909AB8E85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323" y="4412620"/>
            <a:ext cx="927854" cy="1663065"/>
          </a:xfrm>
          <a:prstGeom prst="rect">
            <a:avLst/>
          </a:prstGeom>
        </p:spPr>
      </p:pic>
      <p:sp>
        <p:nvSpPr>
          <p:cNvPr id="23" name="Text 8">
            <a:extLst>
              <a:ext uri="{FF2B5EF4-FFF2-40B4-BE49-F238E27FC236}">
                <a16:creationId xmlns:a16="http://schemas.microsoft.com/office/drawing/2014/main" id="{A815A703-A251-B7BF-BCF1-610E1BD22D38}"/>
              </a:ext>
            </a:extLst>
          </p:cNvPr>
          <p:cNvSpPr/>
          <p:nvPr/>
        </p:nvSpPr>
        <p:spPr>
          <a:xfrm>
            <a:off x="7861677" y="4404160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Жертва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9">
            <a:extLst>
              <a:ext uri="{FF2B5EF4-FFF2-40B4-BE49-F238E27FC236}">
                <a16:creationId xmlns:a16="http://schemas.microsoft.com/office/drawing/2014/main" id="{F359DB8B-E8D4-563E-AEC6-39E25AD19B62}"/>
              </a:ext>
            </a:extLst>
          </p:cNvPr>
          <p:cNvSpPr/>
          <p:nvPr/>
        </p:nvSpPr>
        <p:spPr>
          <a:xfrm>
            <a:off x="7818642" y="4702588"/>
            <a:ext cx="3505850" cy="890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Индивид или группа, подвергающиеся информационному воздействию. Ее реакции и поведение являются конечной целью атаки.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43E970-B05C-DD3D-65ED-9A287801D6B3}"/>
              </a:ext>
            </a:extLst>
          </p:cNvPr>
          <p:cNvSpPr txBox="1"/>
          <p:nvPr/>
        </p:nvSpPr>
        <p:spPr>
          <a:xfrm>
            <a:off x="2263400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59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1568" t="19876" r="11888" b="26436"/>
          <a:stretch/>
        </p:blipFill>
        <p:spPr>
          <a:xfrm>
            <a:off x="3049739" y="2058390"/>
            <a:ext cx="6336704" cy="3384376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D4972AA6-9FB7-9EC3-FD3C-FA7BA51E0491}"/>
              </a:ext>
            </a:extLst>
          </p:cNvPr>
          <p:cNvSpPr/>
          <p:nvPr/>
        </p:nvSpPr>
        <p:spPr>
          <a:xfrm>
            <a:off x="1402080" y="597126"/>
            <a:ext cx="7556421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ИНФОРМАЦИОННОЕ ПРОТИВОБОРСТВО: </a:t>
            </a:r>
            <a:b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</a:br>
            <a: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КТО, КОГО И КАК АТАКУЕТ</a:t>
            </a:r>
            <a: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? (тоже вариант)</a:t>
            </a:r>
            <a:endParaRPr lang="ru-RU" sz="2900" dirty="0">
              <a:solidFill>
                <a:schemeClr val="tx2"/>
              </a:solidFill>
              <a:latin typeface="Times New Roman" panose="02020603050405020304" pitchFamily="18" charset="0"/>
              <a:ea typeface="Crimson Pro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10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CCFC0-58F9-599D-E54C-6599B97E2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D4992D9B-FE22-2580-5D58-A5B516830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196" y="1685024"/>
            <a:ext cx="2092712" cy="4185424"/>
          </a:xfrm>
          <a:prstGeom prst="rect">
            <a:avLst/>
          </a:prstGeom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F66FB892-3353-DEF4-A132-90093B658838}"/>
              </a:ext>
            </a:extLst>
          </p:cNvPr>
          <p:cNvSpPr/>
          <p:nvPr/>
        </p:nvSpPr>
        <p:spPr>
          <a:xfrm>
            <a:off x="1402080" y="689983"/>
            <a:ext cx="7556421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КАК НАРУШИТЕЛЬ ВЫБИРАЕТ МИШЕНЬ? ВАРИАЦИИ МОДЕЛЕЙ</a:t>
            </a:r>
            <a:endParaRPr lang="ru-RU" sz="2900" dirty="0">
              <a:solidFill>
                <a:schemeClr val="tx2"/>
              </a:solidFill>
              <a:latin typeface="Times New Roman" panose="02020603050405020304" pitchFamily="18" charset="0"/>
              <a:ea typeface="Crimson Pro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EBED3BA5-A677-AC67-0C4F-ACDBF31DC685}"/>
              </a:ext>
            </a:extLst>
          </p:cNvPr>
          <p:cNvSpPr/>
          <p:nvPr/>
        </p:nvSpPr>
        <p:spPr>
          <a:xfrm>
            <a:off x="1402080" y="1791051"/>
            <a:ext cx="1011584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Злоумышленники используют различные модели жертвы для точечного и максимально эффективного воздействия. Эти модели позволяют им понять, как наилучшим образом манипулировать целью.</a:t>
            </a:r>
          </a:p>
        </p:txBody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AE848AE6-DC10-E9A5-528A-D5FD744411A3}"/>
              </a:ext>
            </a:extLst>
          </p:cNvPr>
          <p:cNvSpPr/>
          <p:nvPr/>
        </p:nvSpPr>
        <p:spPr>
          <a:xfrm>
            <a:off x="1468902" y="2618467"/>
            <a:ext cx="5913354" cy="1790098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FDD9272B-41DE-DBB9-11B3-B552E9F1E809}"/>
              </a:ext>
            </a:extLst>
          </p:cNvPr>
          <p:cNvSpPr/>
          <p:nvPr/>
        </p:nvSpPr>
        <p:spPr>
          <a:xfrm>
            <a:off x="1677976" y="2722500"/>
            <a:ext cx="2540345" cy="267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Онтологическая модель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F7BE1B40-6CE5-D94A-0C60-ED9E9477E58D}"/>
              </a:ext>
            </a:extLst>
          </p:cNvPr>
          <p:cNvSpPr/>
          <p:nvPr/>
        </p:nvSpPr>
        <p:spPr>
          <a:xfrm>
            <a:off x="1677976" y="3122988"/>
            <a:ext cx="5670752" cy="822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Классификация потенциальных жертв по их социальным ролям, статусу или принадлежности (например, политики, блогеры, бизнесмены, общественные деятели). </a:t>
            </a:r>
            <a:r>
              <a:rPr lang="ru-RU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/>
            </a:r>
            <a:br>
              <a:rPr lang="ru-RU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</a:br>
            <a:r>
              <a:rPr lang="en-US" dirty="0" err="1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Помогает</a:t>
            </a: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выбрать цель.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6">
            <a:extLst>
              <a:ext uri="{FF2B5EF4-FFF2-40B4-BE49-F238E27FC236}">
                <a16:creationId xmlns:a16="http://schemas.microsoft.com/office/drawing/2014/main" id="{C66B1860-389A-0044-FC7B-CA6A582730B2}"/>
              </a:ext>
            </a:extLst>
          </p:cNvPr>
          <p:cNvSpPr/>
          <p:nvPr/>
        </p:nvSpPr>
        <p:spPr>
          <a:xfrm>
            <a:off x="1468902" y="4532568"/>
            <a:ext cx="5909976" cy="1536454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8" name="Text 8">
            <a:extLst>
              <a:ext uri="{FF2B5EF4-FFF2-40B4-BE49-F238E27FC236}">
                <a16:creationId xmlns:a16="http://schemas.microsoft.com/office/drawing/2014/main" id="{65D5A1F4-E4AD-DC5C-CEF2-5DA9AA28E1B8}"/>
              </a:ext>
            </a:extLst>
          </p:cNvPr>
          <p:cNvSpPr/>
          <p:nvPr/>
        </p:nvSpPr>
        <p:spPr>
          <a:xfrm>
            <a:off x="1677976" y="4636601"/>
            <a:ext cx="2182990" cy="267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Когнитивная модель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1B19D7DA-F213-2839-7433-88B047F4E668}"/>
              </a:ext>
            </a:extLst>
          </p:cNvPr>
          <p:cNvSpPr/>
          <p:nvPr/>
        </p:nvSpPr>
        <p:spPr>
          <a:xfrm>
            <a:off x="1677977" y="5017231"/>
            <a:ext cx="5700902" cy="8228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Глубокий анализ убеждений, ценностей, страхов, предрассудков и стереотипов жертвы. Позволяет подобрать контент, который вызовет нужную реакцию.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43E970-B05C-DD3D-65ED-9A287801D6B3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308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5" name="Рисунок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579" y="1384970"/>
            <a:ext cx="4345161" cy="445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34443" y="382460"/>
            <a:ext cx="10773244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9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ПРИМЕР. ОНТОЛОГИЧЕСКАЯ МОДЕЛЬ АКТУАЛЬНЫХ </a:t>
            </a:r>
          </a:p>
          <a:p>
            <a:pPr marL="0" marR="0" lvl="0" indent="4508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9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УГРОЗ ИНФОРМАЦИОННОЙ БЕЗОПАСНОСТИ</a:t>
            </a:r>
            <a:endParaRPr kumimoji="0" lang="ru-RU" altLang="ru-RU" sz="29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43E970-B05C-DD3D-65ED-9A287801D6B3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81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" y="1411698"/>
            <a:ext cx="6864292" cy="463203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327868" y="423272"/>
            <a:ext cx="10638845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ПРИМЕР. СХЕМА ПОСТРОЕНИЯ БАЗОВОЙ АКСИОМАТИКИ ИНФРАСТРУКТУРНОГО ДЕСТРУКТИВИЗМА</a:t>
            </a:r>
            <a:endParaRPr lang="ru-RU" sz="29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584" y="1674219"/>
            <a:ext cx="3630670" cy="374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20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49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34" y="1294402"/>
            <a:ext cx="7714987" cy="457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314773" y="396348"/>
            <a:ext cx="9676278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9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ПРИМЕР. КОГНИТИВНАЯ МОДЕЛЬ РЕАЛИЗАЦИИ ИНФОРМАЦИОННОГО ПРОТИВОБОРСТВА</a:t>
            </a:r>
            <a:endParaRPr kumimoji="0" lang="ru-RU" altLang="ru-RU" sz="29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850039" y="1400374"/>
            <a:ext cx="33015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Серым </a:t>
            </a:r>
            <a:r>
              <a:rPr lang="ru-RU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цветом выделена группа результирующих концептов, красным – концепты, которые относятся к атакующей стороне, синим – к защищающейся. Концепт может принимать значение от «-1» до «1». Каждая связь является положительной (знак «+») или отрицательной (знак «–»). </a:t>
            </a:r>
            <a:endParaRPr lang="ru-RU" sz="1200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43E970-B05C-DD3D-65ED-9A287801D6B3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374588" y="3144741"/>
            <a:ext cx="8181997" cy="313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5" name="Диаграмма 14">
            <a:extLst>
              <a:ext uri="{FF2B5EF4-FFF2-40B4-BE49-F238E27FC236}">
                <a16:creationId xmlns:a16="http://schemas.microsoft.com/office/drawing/2014/main" id="{A8E083A2-F955-C74E-F273-F9A48DCFE7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478437"/>
              </p:ext>
            </p:extLst>
          </p:nvPr>
        </p:nvGraphicFramePr>
        <p:xfrm>
          <a:off x="8738721" y="3393002"/>
          <a:ext cx="3134265" cy="2275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8680106" y="3392955"/>
            <a:ext cx="338963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Влияние концептов 8-23 на концепты 1-4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257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A1C0D-6874-C000-229D-9D37AE71F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303548A9-AF79-5C6C-D449-8BFF773C1B70}"/>
              </a:ext>
            </a:extLst>
          </p:cNvPr>
          <p:cNvSpPr/>
          <p:nvPr/>
        </p:nvSpPr>
        <p:spPr>
          <a:xfrm>
            <a:off x="1402080" y="655107"/>
            <a:ext cx="7556421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ФИЗИЧЕСКИЕ КАНАЛЫ ВОЗДЕЙСТВИЯ</a:t>
            </a:r>
            <a:endParaRPr lang="ru-RU" sz="2900" dirty="0">
              <a:solidFill>
                <a:schemeClr val="tx2"/>
              </a:solidFill>
              <a:latin typeface="Times New Roman" panose="02020603050405020304" pitchFamily="18" charset="0"/>
              <a:ea typeface="Crimson Pro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7C849717-6D8F-02F7-AC1D-D7B3BDA7E8D9}"/>
              </a:ext>
            </a:extLst>
          </p:cNvPr>
          <p:cNvSpPr/>
          <p:nvPr/>
        </p:nvSpPr>
        <p:spPr>
          <a:xfrm>
            <a:off x="1619521" y="1335490"/>
            <a:ext cx="986323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ru-RU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Манипуляции могут быть не только на уровне содержания, но и на физиологическом уровне, используя особенности человеческого восприятия звука и цвета.</a:t>
            </a: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F7D791B5-2E41-6E51-43E9-A3B5E9E12C0D}"/>
              </a:ext>
            </a:extLst>
          </p:cNvPr>
          <p:cNvSpPr/>
          <p:nvPr/>
        </p:nvSpPr>
        <p:spPr>
          <a:xfrm>
            <a:off x="1619520" y="204358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Аудио воздействие</a:t>
            </a:r>
            <a:endParaRPr lang="en-US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52CABF5D-CFFF-5440-E46B-3A7E3A57EC80}"/>
              </a:ext>
            </a:extLst>
          </p:cNvPr>
          <p:cNvSpPr/>
          <p:nvPr/>
        </p:nvSpPr>
        <p:spPr>
          <a:xfrm>
            <a:off x="1619522" y="2484828"/>
            <a:ext cx="4605432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ru-RU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Воздействие звуковых волн низкой частоты (менее 16-20 Гц), не воспринимаемых ухом, но вызывающих резонанс в организме. Вызывает тревогу, страх, нарушения работы сердца, головокружение и ощущение слабости.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61D2594B-CFF7-B64D-1903-FBDFA5699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4025811"/>
            <a:ext cx="2620056" cy="1792621"/>
          </a:xfrm>
          <a:prstGeom prst="rect">
            <a:avLst/>
          </a:prstGeom>
        </p:spPr>
      </p:pic>
      <p:sp>
        <p:nvSpPr>
          <p:cNvPr id="15" name="Text 4">
            <a:extLst>
              <a:ext uri="{FF2B5EF4-FFF2-40B4-BE49-F238E27FC236}">
                <a16:creationId xmlns:a16="http://schemas.microsoft.com/office/drawing/2014/main" id="{20D9732D-FB45-A66D-9006-D77632FCC5BF}"/>
              </a:ext>
            </a:extLst>
          </p:cNvPr>
          <p:cNvSpPr/>
          <p:nvPr/>
        </p:nvSpPr>
        <p:spPr>
          <a:xfrm>
            <a:off x="6678094" y="2006562"/>
            <a:ext cx="185248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b="1" dirty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Цветовое воздействие</a:t>
            </a:r>
            <a:endParaRPr lang="en-US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F5206CBB-18B5-AE87-AD45-4F0796DA764A}"/>
              </a:ext>
            </a:extLst>
          </p:cNvPr>
          <p:cNvSpPr/>
          <p:nvPr/>
        </p:nvSpPr>
        <p:spPr>
          <a:xfrm>
            <a:off x="6713263" y="2415934"/>
            <a:ext cx="4769491" cy="1633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en-US" dirty="0" err="1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Красный</a:t>
            </a: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может вызывать тревогу, агрессию или чувство срочности, синий — доверие и спокойствие, зеленый — умиротворение и рост. Эти цвета используются для скрытого влияния на восприятие информации.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3" descr="preencoded.png">
            <a:extLst>
              <a:ext uri="{FF2B5EF4-FFF2-40B4-BE49-F238E27FC236}">
                <a16:creationId xmlns:a16="http://schemas.microsoft.com/office/drawing/2014/main" id="{9331AFDB-E13B-A4B7-57DE-5A8FAA7DB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134" y="3905768"/>
            <a:ext cx="2854961" cy="195336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43E970-B05C-DD3D-65ED-9A287801D6B3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46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02606" y="761513"/>
            <a:ext cx="8151763" cy="753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38"/>
              </a:lnSpc>
            </a:pPr>
            <a:r>
              <a:rPr lang="en-US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СТРАТЕГИЯ ПРОТИВОДЕЙСТВИЯ</a:t>
            </a:r>
            <a: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:</a:t>
            </a:r>
            <a:b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</a:br>
            <a:r>
              <a:rPr lang="en-US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ОТ ПОНИМАНИЯ УГРОЗЫ К ЗАЩИТЕ</a:t>
            </a:r>
            <a:endParaRPr lang="en-US" sz="29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674167" y="1856228"/>
            <a:ext cx="9170840" cy="723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Д</a:t>
            </a:r>
            <a:r>
              <a:rPr lang="en-US" dirty="0" err="1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орожная</a:t>
            </a: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карта включает комплексный междисциплинарный подход к созданию проактивной системы защиты от дипфейков и сублиминального воздействия.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342856" y="3017991"/>
            <a:ext cx="14288" cy="3010868"/>
          </a:xfrm>
          <a:prstGeom prst="roundRect">
            <a:avLst>
              <a:gd name="adj" fmla="val 126512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 flipV="1">
            <a:off x="5238879" y="3160642"/>
            <a:ext cx="989864" cy="45719"/>
          </a:xfrm>
          <a:prstGeom prst="roundRect">
            <a:avLst>
              <a:gd name="adj" fmla="val 126512"/>
            </a:avLst>
          </a:prstGeom>
          <a:solidFill>
            <a:srgbClr val="D8D4D4"/>
          </a:solidFill>
          <a:ln/>
        </p:spPr>
      </p:sp>
      <p:sp>
        <p:nvSpPr>
          <p:cNvPr id="7" name="Shape 4"/>
          <p:cNvSpPr/>
          <p:nvPr/>
        </p:nvSpPr>
        <p:spPr>
          <a:xfrm>
            <a:off x="6214456" y="3017992"/>
            <a:ext cx="271091" cy="271091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6259587" y="3040540"/>
            <a:ext cx="180752" cy="225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06"/>
              </a:lnSpc>
            </a:pPr>
            <a:r>
              <a:rPr lang="en-US" sz="1406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1406" dirty="0"/>
          </a:p>
        </p:txBody>
      </p:sp>
      <p:sp>
        <p:nvSpPr>
          <p:cNvPr id="9" name="Text 6"/>
          <p:cNvSpPr/>
          <p:nvPr/>
        </p:nvSpPr>
        <p:spPr>
          <a:xfrm>
            <a:off x="1232375" y="3040540"/>
            <a:ext cx="3878104" cy="376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1469"/>
              </a:lnSpc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2026: Фундаментальные исследования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674167" y="3378007"/>
            <a:ext cx="4411886" cy="537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16000" indent="-214313">
              <a:spcAft>
                <a:spcPts val="1200"/>
              </a:spcAft>
              <a:buSzPct val="100000"/>
              <a:buChar char="•"/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Разработка </a:t>
            </a:r>
            <a:r>
              <a:rPr lang="en-US" b="1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Модели Жертвы</a:t>
            </a: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совместно</a:t>
            </a: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с</a:t>
            </a:r>
            <a:r>
              <a:rPr lang="ru-RU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о специалистами в области </a:t>
            </a:r>
            <a:r>
              <a:rPr lang="en-US" dirty="0" err="1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психолог</a:t>
            </a:r>
            <a:r>
              <a:rPr lang="ru-RU" dirty="0" err="1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ии</a:t>
            </a: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.</a:t>
            </a:r>
            <a:endParaRPr lang="ru-RU" dirty="0">
              <a:solidFill>
                <a:srgbClr val="4C4C4D"/>
              </a:solidFill>
              <a:latin typeface="Times New Roman" panose="02020603050405020304" pitchFamily="18" charset="0"/>
              <a:ea typeface="Heebo" pitchFamily="34" charset="-122"/>
              <a:cs typeface="Times New Roman" panose="02020603050405020304" pitchFamily="18" charset="0"/>
            </a:endParaRPr>
          </a:p>
          <a:p>
            <a:pPr marL="216000" indent="-214313">
              <a:spcAft>
                <a:spcPts val="1200"/>
              </a:spcAft>
              <a:buSzPct val="100000"/>
              <a:buFontTx/>
              <a:buChar char="•"/>
            </a:pPr>
            <a:r>
              <a:rPr lang="en-US" dirty="0" err="1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Исследование</a:t>
            </a: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физиологических</a:t>
            </a: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основ</a:t>
            </a: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воздействия</a:t>
            </a: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с </a:t>
            </a:r>
            <a:r>
              <a:rPr lang="en-US" dirty="0" err="1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привлечением</a:t>
            </a: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медиков</a:t>
            </a: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и </a:t>
            </a:r>
            <a:r>
              <a:rPr lang="en-US" dirty="0" err="1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нейрофизиологов</a:t>
            </a: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.</a:t>
            </a:r>
            <a:endParaRPr lang="ru-RU" dirty="0">
              <a:solidFill>
                <a:srgbClr val="4C4C4D"/>
              </a:solidFill>
              <a:latin typeface="Times New Roman" panose="02020603050405020304" pitchFamily="18" charset="0"/>
              <a:ea typeface="Heebo" pitchFamily="34" charset="-122"/>
              <a:cs typeface="Times New Roman" panose="02020603050405020304" pitchFamily="18" charset="0"/>
            </a:endParaRPr>
          </a:p>
          <a:p>
            <a:pPr marL="216000" indent="-214313">
              <a:spcAft>
                <a:spcPts val="1200"/>
              </a:spcAft>
              <a:buSzPct val="100000"/>
              <a:buFontTx/>
              <a:buChar char="•"/>
            </a:pPr>
            <a:r>
              <a:rPr lang="en-US" dirty="0" err="1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Концепция</a:t>
            </a: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сбора</a:t>
            </a: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доказательной</a:t>
            </a: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базы</a:t>
            </a: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для</a:t>
            </a: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цифровой</a:t>
            </a: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криминалистики</a:t>
            </a: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и </a:t>
            </a:r>
            <a:r>
              <a:rPr lang="en-US" dirty="0" err="1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расследования</a:t>
            </a: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инцидентов</a:t>
            </a: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6000" indent="-214313">
              <a:spcAft>
                <a:spcPts val="1200"/>
              </a:spcAft>
              <a:buSzPct val="10000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471257" y="3869288"/>
            <a:ext cx="361504" cy="14288"/>
          </a:xfrm>
          <a:prstGeom prst="roundRect">
            <a:avLst>
              <a:gd name="adj" fmla="val 126512"/>
            </a:avLst>
          </a:prstGeom>
          <a:solidFill>
            <a:srgbClr val="D8D4D4"/>
          </a:solidFill>
          <a:ln/>
        </p:spPr>
      </p:sp>
      <p:sp>
        <p:nvSpPr>
          <p:cNvPr id="14" name="Shape 11"/>
          <p:cNvSpPr/>
          <p:nvPr/>
        </p:nvSpPr>
        <p:spPr>
          <a:xfrm>
            <a:off x="6214456" y="3740925"/>
            <a:ext cx="271091" cy="271091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5" name="Text 12"/>
          <p:cNvSpPr/>
          <p:nvPr/>
        </p:nvSpPr>
        <p:spPr>
          <a:xfrm>
            <a:off x="6259587" y="3763472"/>
            <a:ext cx="180752" cy="225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06"/>
              </a:lnSpc>
            </a:pPr>
            <a:r>
              <a:rPr lang="en-US" sz="1406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1406" dirty="0"/>
          </a:p>
        </p:txBody>
      </p:sp>
      <p:sp>
        <p:nvSpPr>
          <p:cNvPr id="16" name="Text 13"/>
          <p:cNvSpPr/>
          <p:nvPr/>
        </p:nvSpPr>
        <p:spPr>
          <a:xfrm>
            <a:off x="6952458" y="3782298"/>
            <a:ext cx="1507703" cy="188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69"/>
              </a:lnSpc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2027: Создание СППР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6952457" y="4042822"/>
            <a:ext cx="4196189" cy="770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Разработка </a:t>
            </a:r>
            <a:r>
              <a:rPr lang="en-US" b="1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Системы Поддержки Принятия Решений (СППР)</a:t>
            </a: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 для упреждающего выявления угроз и автоматизированного анализа потенциальных информационных атак.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43E970-B05C-DD3D-65ED-9A287801D6B3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84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43E970-B05C-DD3D-65ED-9A287801D6B3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502606" y="761513"/>
            <a:ext cx="8151763" cy="753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38"/>
              </a:lnSpc>
            </a:pPr>
            <a: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МЕРЫ</a:t>
            </a:r>
            <a:r>
              <a:rPr lang="en-US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 ПРОТИВОДЕЙСТВИЯ</a:t>
            </a:r>
            <a:endParaRPr lang="en-US" sz="29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35579" y="1675300"/>
            <a:ext cx="9872390" cy="1413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ts val="1650"/>
              </a:lnSpc>
              <a:spcBef>
                <a:spcPts val="600"/>
              </a:spcBef>
              <a:spcAft>
                <a:spcPts val="1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 2022 году крупные технологические компании (</a:t>
            </a:r>
            <a:r>
              <a:rPr lang="ru-RU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Adobe</a:t>
            </a:r>
            <a:r>
              <a:rPr lang="ru-RU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ru-RU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Microsoft</a:t>
            </a:r>
            <a:r>
              <a:rPr lang="ru-RU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ru-RU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Intel</a:t>
            </a:r>
            <a:r>
              <a:rPr lang="ru-RU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ru-RU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Sony</a:t>
            </a:r>
            <a:r>
              <a:rPr lang="ru-RU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и другие) создали альянс для борьбы с </a:t>
            </a:r>
            <a:r>
              <a:rPr lang="ru-RU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дипфейками</a:t>
            </a:r>
            <a:r>
              <a:rPr lang="ru-RU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ru-RU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ts val="165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 2020 году компания </a:t>
            </a:r>
            <a:r>
              <a:rPr lang="ru-RU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Microsoft</a:t>
            </a:r>
            <a:r>
              <a:rPr lang="ru-RU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запустила инструмент </a:t>
            </a:r>
            <a:r>
              <a:rPr lang="ru-RU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Video</a:t>
            </a:r>
            <a:r>
              <a:rPr lang="ru-RU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Authenticator</a:t>
            </a:r>
            <a:r>
              <a:rPr lang="ru-RU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который способен анализировать видео и определять, является ли оно </a:t>
            </a:r>
            <a:r>
              <a:rPr lang="ru-RU" kern="1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дипфейком</a:t>
            </a:r>
            <a:r>
              <a:rPr lang="ru-RU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с помощью технологии анализа слоёв пикселей.</a:t>
            </a:r>
            <a:endParaRPr lang="ru-RU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334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10754" y="696681"/>
            <a:ext cx="3304952" cy="413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50"/>
              </a:lnSpc>
            </a:pPr>
            <a:r>
              <a:rPr lang="ru-RU" sz="2594" dirty="0" smtClean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ЗАКЛЮЧЕНИЕ</a:t>
            </a:r>
            <a:endParaRPr lang="en-US" sz="2594" dirty="0"/>
          </a:p>
        </p:txBody>
      </p:sp>
      <p:sp>
        <p:nvSpPr>
          <p:cNvPr id="4" name="Shape 1"/>
          <p:cNvSpPr/>
          <p:nvPr/>
        </p:nvSpPr>
        <p:spPr>
          <a:xfrm>
            <a:off x="1135579" y="1512279"/>
            <a:ext cx="3047682" cy="3775444"/>
          </a:xfrm>
          <a:prstGeom prst="roundRect">
            <a:avLst>
              <a:gd name="adj" fmla="val 0"/>
            </a:avLst>
          </a:prstGeom>
          <a:solidFill>
            <a:srgbClr val="F2EEEE"/>
          </a:solidFill>
          <a:ln/>
        </p:spPr>
      </p:sp>
      <p:sp>
        <p:nvSpPr>
          <p:cNvPr id="5" name="Shape 2"/>
          <p:cNvSpPr/>
          <p:nvPr/>
        </p:nvSpPr>
        <p:spPr>
          <a:xfrm>
            <a:off x="1497872" y="1644438"/>
            <a:ext cx="396553" cy="396553"/>
          </a:xfrm>
          <a:prstGeom prst="roundRect">
            <a:avLst>
              <a:gd name="adj" fmla="val 14410270"/>
            </a:avLst>
          </a:prstGeom>
          <a:solidFill>
            <a:srgbClr val="2150FE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217" y="2250088"/>
            <a:ext cx="178445" cy="2230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64576" y="2173151"/>
            <a:ext cx="2586528" cy="991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38"/>
              </a:lnSpc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Дипфейки и сублиминальное воздействие — реальный вызов ИБ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422742" y="3225521"/>
            <a:ext cx="2586528" cy="1480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56"/>
              </a:lnSpc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Эти технологии представляют серьезную угрозу для репутации, финансовой стабильности и национальной безопасности, требуя немедленных и комплексных мер.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757" y="2250088"/>
            <a:ext cx="178445" cy="223019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807CBBCE-56C8-7C31-2A95-BE1D5CF3201F}"/>
              </a:ext>
            </a:extLst>
          </p:cNvPr>
          <p:cNvGrpSpPr/>
          <p:nvPr/>
        </p:nvGrpSpPr>
        <p:grpSpPr>
          <a:xfrm>
            <a:off x="4413397" y="1492299"/>
            <a:ext cx="3491021" cy="3795424"/>
            <a:chOff x="2923580" y="994842"/>
            <a:chExt cx="2304380" cy="3344689"/>
          </a:xfrm>
        </p:grpSpPr>
        <p:sp>
          <p:nvSpPr>
            <p:cNvPr id="9" name="Shape 5"/>
            <p:cNvSpPr/>
            <p:nvPr/>
          </p:nvSpPr>
          <p:spPr>
            <a:xfrm>
              <a:off x="2923580" y="994842"/>
              <a:ext cx="2304380" cy="3344689"/>
            </a:xfrm>
            <a:prstGeom prst="roundRect">
              <a:avLst>
                <a:gd name="adj" fmla="val 861"/>
              </a:avLst>
            </a:prstGeom>
            <a:solidFill>
              <a:srgbClr val="F2EEEE"/>
            </a:solidFill>
            <a:ln/>
          </p:spPr>
        </p:sp>
        <p:sp>
          <p:nvSpPr>
            <p:cNvPr id="12" name="Text 7"/>
            <p:cNvSpPr/>
            <p:nvPr/>
          </p:nvSpPr>
          <p:spPr>
            <a:xfrm>
              <a:off x="3055740" y="1655714"/>
              <a:ext cx="2040061" cy="99149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938"/>
                </a:lnSpc>
              </a:pPr>
              <a:r>
                <a:rPr lang="en-US" dirty="0">
                  <a:solidFill>
                    <a:srgbClr val="4C4C4D"/>
                  </a:solidFill>
                  <a:latin typeface="Times New Roman" panose="02020603050405020304" pitchFamily="18" charset="0"/>
                  <a:ea typeface="Crimson Pro Semi Bold" pitchFamily="34" charset="-122"/>
                  <a:cs typeface="Times New Roman" panose="02020603050405020304" pitchFamily="18" charset="0"/>
                </a:rPr>
                <a:t>Ключ к защите — понимание модели жертвы и методов нарушителя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 8"/>
            <p:cNvSpPr/>
            <p:nvPr/>
          </p:nvSpPr>
          <p:spPr>
            <a:xfrm>
              <a:off x="3055740" y="2726457"/>
              <a:ext cx="2040061" cy="148091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656"/>
                </a:lnSpc>
              </a:pPr>
              <a:r>
                <a:rPr lang="en-US" dirty="0">
                  <a:solidFill>
                    <a:srgbClr val="4C4C4D"/>
                  </a:solidFill>
                  <a:latin typeface="Times New Roman" panose="02020603050405020304" pitchFamily="18" charset="0"/>
                  <a:ea typeface="Heebo" pitchFamily="34" charset="-122"/>
                  <a:cs typeface="Times New Roman" panose="02020603050405020304" pitchFamily="18" charset="0"/>
                </a:rPr>
                <a:t>Эффективное противодействие возможно только при глубоком понимании психологических и технических аспектов воздействия на целевую аудиторию.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EFB90252-BEEE-6385-8DBA-142DA2611E77}"/>
              </a:ext>
            </a:extLst>
          </p:cNvPr>
          <p:cNvGrpSpPr/>
          <p:nvPr/>
        </p:nvGrpSpPr>
        <p:grpSpPr>
          <a:xfrm>
            <a:off x="8134555" y="1545055"/>
            <a:ext cx="3488876" cy="3742668"/>
            <a:chOff x="4611703" y="1047598"/>
            <a:chExt cx="2304380" cy="3344689"/>
          </a:xfrm>
        </p:grpSpPr>
        <p:sp>
          <p:nvSpPr>
            <p:cNvPr id="21" name="Shape 5">
              <a:extLst>
                <a:ext uri="{FF2B5EF4-FFF2-40B4-BE49-F238E27FC236}">
                  <a16:creationId xmlns:a16="http://schemas.microsoft.com/office/drawing/2014/main" id="{DD779D2A-0A57-ACFC-9D2A-B28513CDF8E5}"/>
                </a:ext>
              </a:extLst>
            </p:cNvPr>
            <p:cNvSpPr/>
            <p:nvPr/>
          </p:nvSpPr>
          <p:spPr>
            <a:xfrm>
              <a:off x="4611703" y="1047598"/>
              <a:ext cx="2304380" cy="3344689"/>
            </a:xfrm>
            <a:prstGeom prst="roundRect">
              <a:avLst>
                <a:gd name="adj" fmla="val 861"/>
              </a:avLst>
            </a:prstGeom>
            <a:solidFill>
              <a:srgbClr val="F2EEEE"/>
            </a:solidFill>
            <a:ln/>
          </p:spPr>
        </p:sp>
        <p:sp>
          <p:nvSpPr>
            <p:cNvPr id="22" name="Text 7">
              <a:extLst>
                <a:ext uri="{FF2B5EF4-FFF2-40B4-BE49-F238E27FC236}">
                  <a16:creationId xmlns:a16="http://schemas.microsoft.com/office/drawing/2014/main" id="{B6B69772-C6A5-1F98-4F03-400BD380FDE5}"/>
                </a:ext>
              </a:extLst>
            </p:cNvPr>
            <p:cNvSpPr/>
            <p:nvPr/>
          </p:nvSpPr>
          <p:spPr>
            <a:xfrm>
              <a:off x="4743863" y="1708470"/>
              <a:ext cx="2040061" cy="99149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938"/>
                </a:lnSpc>
              </a:pPr>
              <a:r>
                <a:rPr lang="ru-RU" dirty="0">
                  <a:solidFill>
                    <a:srgbClr val="4C4C4D"/>
                  </a:solidFill>
                  <a:latin typeface="Times New Roman" panose="02020603050405020304" pitchFamily="18" charset="0"/>
                  <a:ea typeface="Crimson Pro Semi Bold" pitchFamily="34" charset="-122"/>
                  <a:cs typeface="Times New Roman" panose="02020603050405020304" pitchFamily="18" charset="0"/>
                </a:rPr>
                <a:t>Междисциплинарный подход и создание проактивных систем защиты</a:t>
              </a:r>
            </a:p>
          </p:txBody>
        </p:sp>
        <p:sp>
          <p:nvSpPr>
            <p:cNvPr id="23" name="Text 8">
              <a:extLst>
                <a:ext uri="{FF2B5EF4-FFF2-40B4-BE49-F238E27FC236}">
                  <a16:creationId xmlns:a16="http://schemas.microsoft.com/office/drawing/2014/main" id="{2183488E-8C56-6EDF-7504-C548264E265B}"/>
                </a:ext>
              </a:extLst>
            </p:cNvPr>
            <p:cNvSpPr/>
            <p:nvPr/>
          </p:nvSpPr>
          <p:spPr>
            <a:xfrm>
              <a:off x="4743863" y="2779213"/>
              <a:ext cx="2040061" cy="148091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656"/>
                </a:lnSpc>
              </a:pPr>
              <a:r>
                <a:rPr lang="en-US" dirty="0" err="1">
                  <a:solidFill>
                    <a:srgbClr val="4C4C4D"/>
                  </a:solidFill>
                  <a:latin typeface="Times New Roman" panose="02020603050405020304" pitchFamily="18" charset="0"/>
                  <a:ea typeface="Heebo" pitchFamily="34" charset="-122"/>
                  <a:cs typeface="Times New Roman" panose="02020603050405020304" pitchFamily="18" charset="0"/>
                </a:rPr>
                <a:t>Сочетание</a:t>
              </a:r>
              <a:r>
                <a:rPr lang="en-US" dirty="0">
                  <a:solidFill>
                    <a:srgbClr val="4C4C4D"/>
                  </a:solidFill>
                  <a:latin typeface="Times New Roman" panose="02020603050405020304" pitchFamily="18" charset="0"/>
                  <a:ea typeface="Heebo" pitchFamily="34" charset="-122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4C4C4D"/>
                  </a:solidFill>
                  <a:latin typeface="Times New Roman" panose="02020603050405020304" pitchFamily="18" charset="0"/>
                  <a:ea typeface="Heebo" pitchFamily="34" charset="-122"/>
                  <a:cs typeface="Times New Roman" panose="02020603050405020304" pitchFamily="18" charset="0"/>
                </a:rPr>
                <a:t>экспертизы</a:t>
              </a:r>
              <a:r>
                <a:rPr lang="en-US" dirty="0">
                  <a:solidFill>
                    <a:srgbClr val="4C4C4D"/>
                  </a:solidFill>
                  <a:latin typeface="Times New Roman" panose="02020603050405020304" pitchFamily="18" charset="0"/>
                  <a:ea typeface="Heebo" pitchFamily="34" charset="-122"/>
                  <a:cs typeface="Times New Roman" panose="02020603050405020304" pitchFamily="18" charset="0"/>
                </a:rPr>
                <a:t> в </a:t>
              </a:r>
              <a:r>
                <a:rPr lang="en-US" dirty="0" err="1">
                  <a:solidFill>
                    <a:srgbClr val="4C4C4D"/>
                  </a:solidFill>
                  <a:latin typeface="Times New Roman" panose="02020603050405020304" pitchFamily="18" charset="0"/>
                  <a:ea typeface="Heebo" pitchFamily="34" charset="-122"/>
                  <a:cs typeface="Times New Roman" panose="02020603050405020304" pitchFamily="18" charset="0"/>
                </a:rPr>
                <a:t>психологии</a:t>
              </a:r>
              <a:r>
                <a:rPr lang="en-US" dirty="0">
                  <a:solidFill>
                    <a:srgbClr val="4C4C4D"/>
                  </a:solidFill>
                  <a:latin typeface="Times New Roman" panose="02020603050405020304" pitchFamily="18" charset="0"/>
                  <a:ea typeface="Heebo" pitchFamily="34" charset="-122"/>
                  <a:cs typeface="Times New Roman" panose="02020603050405020304" pitchFamily="18" charset="0"/>
                </a:rPr>
                <a:t>, </a:t>
              </a:r>
              <a:r>
                <a:rPr lang="en-US" dirty="0" err="1">
                  <a:solidFill>
                    <a:srgbClr val="4C4C4D"/>
                  </a:solidFill>
                  <a:latin typeface="Times New Roman" panose="02020603050405020304" pitchFamily="18" charset="0"/>
                  <a:ea typeface="Heebo" pitchFamily="34" charset="-122"/>
                  <a:cs typeface="Times New Roman" panose="02020603050405020304" pitchFamily="18" charset="0"/>
                </a:rPr>
                <a:t>медицине</a:t>
              </a:r>
              <a:r>
                <a:rPr lang="en-US" dirty="0">
                  <a:solidFill>
                    <a:srgbClr val="4C4C4D"/>
                  </a:solidFill>
                  <a:latin typeface="Times New Roman" panose="02020603050405020304" pitchFamily="18" charset="0"/>
                  <a:ea typeface="Heebo" pitchFamily="34" charset="-122"/>
                  <a:cs typeface="Times New Roman" panose="02020603050405020304" pitchFamily="18" charset="0"/>
                </a:rPr>
                <a:t>, </a:t>
              </a:r>
              <a:r>
                <a:rPr lang="en-US" dirty="0" err="1">
                  <a:solidFill>
                    <a:srgbClr val="4C4C4D"/>
                  </a:solidFill>
                  <a:latin typeface="Times New Roman" panose="02020603050405020304" pitchFamily="18" charset="0"/>
                  <a:ea typeface="Heebo" pitchFamily="34" charset="-122"/>
                  <a:cs typeface="Times New Roman" panose="02020603050405020304" pitchFamily="18" charset="0"/>
                </a:rPr>
                <a:t>криминалистике</a:t>
              </a:r>
              <a:r>
                <a:rPr lang="en-US" dirty="0">
                  <a:solidFill>
                    <a:srgbClr val="4C4C4D"/>
                  </a:solidFill>
                  <a:latin typeface="Times New Roman" panose="02020603050405020304" pitchFamily="18" charset="0"/>
                  <a:ea typeface="Heebo" pitchFamily="34" charset="-122"/>
                  <a:cs typeface="Times New Roman" panose="02020603050405020304" pitchFamily="18" charset="0"/>
                </a:rPr>
                <a:t> и ИТ </a:t>
              </a:r>
              <a:r>
                <a:rPr lang="en-US" dirty="0" err="1">
                  <a:solidFill>
                    <a:srgbClr val="4C4C4D"/>
                  </a:solidFill>
                  <a:latin typeface="Times New Roman" panose="02020603050405020304" pitchFamily="18" charset="0"/>
                  <a:ea typeface="Heebo" pitchFamily="34" charset="-122"/>
                  <a:cs typeface="Times New Roman" panose="02020603050405020304" pitchFamily="18" charset="0"/>
                </a:rPr>
                <a:t>позволит</a:t>
              </a:r>
              <a:r>
                <a:rPr lang="en-US" dirty="0">
                  <a:solidFill>
                    <a:srgbClr val="4C4C4D"/>
                  </a:solidFill>
                  <a:latin typeface="Times New Roman" panose="02020603050405020304" pitchFamily="18" charset="0"/>
                  <a:ea typeface="Heebo" pitchFamily="34" charset="-122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4C4C4D"/>
                  </a:solidFill>
                  <a:latin typeface="Times New Roman" panose="02020603050405020304" pitchFamily="18" charset="0"/>
                  <a:ea typeface="Heebo" pitchFamily="34" charset="-122"/>
                  <a:cs typeface="Times New Roman" panose="02020603050405020304" pitchFamily="18" charset="0"/>
                </a:rPr>
                <a:t>создать</a:t>
              </a:r>
              <a:r>
                <a:rPr lang="en-US" dirty="0">
                  <a:solidFill>
                    <a:srgbClr val="4C4C4D"/>
                  </a:solidFill>
                  <a:latin typeface="Times New Roman" panose="02020603050405020304" pitchFamily="18" charset="0"/>
                  <a:ea typeface="Heebo" pitchFamily="34" charset="-122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4C4C4D"/>
                  </a:solidFill>
                  <a:latin typeface="Times New Roman" panose="02020603050405020304" pitchFamily="18" charset="0"/>
                  <a:ea typeface="Heebo" pitchFamily="34" charset="-122"/>
                  <a:cs typeface="Times New Roman" panose="02020603050405020304" pitchFamily="18" charset="0"/>
                </a:rPr>
                <a:t>надежную</a:t>
              </a:r>
              <a:r>
                <a:rPr lang="en-US" dirty="0">
                  <a:solidFill>
                    <a:srgbClr val="4C4C4D"/>
                  </a:solidFill>
                  <a:latin typeface="Times New Roman" panose="02020603050405020304" pitchFamily="18" charset="0"/>
                  <a:ea typeface="Heebo" pitchFamily="34" charset="-122"/>
                  <a:cs typeface="Times New Roman" panose="02020603050405020304" pitchFamily="18" charset="0"/>
                </a:rPr>
                <a:t> и </a:t>
              </a:r>
              <a:r>
                <a:rPr lang="en-US" dirty="0" err="1">
                  <a:solidFill>
                    <a:srgbClr val="4C4C4D"/>
                  </a:solidFill>
                  <a:latin typeface="Times New Roman" panose="02020603050405020304" pitchFamily="18" charset="0"/>
                  <a:ea typeface="Heebo" pitchFamily="34" charset="-122"/>
                  <a:cs typeface="Times New Roman" panose="02020603050405020304" pitchFamily="18" charset="0"/>
                </a:rPr>
                <a:t>устойчивую</a:t>
              </a:r>
              <a:r>
                <a:rPr lang="en-US" dirty="0">
                  <a:solidFill>
                    <a:srgbClr val="4C4C4D"/>
                  </a:solidFill>
                  <a:latin typeface="Times New Roman" panose="02020603050405020304" pitchFamily="18" charset="0"/>
                  <a:ea typeface="Heebo" pitchFamily="34" charset="-122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4C4C4D"/>
                  </a:solidFill>
                  <a:latin typeface="Times New Roman" panose="02020603050405020304" pitchFamily="18" charset="0"/>
                  <a:ea typeface="Heebo" pitchFamily="34" charset="-122"/>
                  <a:cs typeface="Times New Roman" panose="02020603050405020304" pitchFamily="18" charset="0"/>
                </a:rPr>
                <a:t>систему</a:t>
              </a:r>
              <a:r>
                <a:rPr lang="en-US" dirty="0">
                  <a:solidFill>
                    <a:srgbClr val="4C4C4D"/>
                  </a:solidFill>
                  <a:latin typeface="Times New Roman" panose="02020603050405020304" pitchFamily="18" charset="0"/>
                  <a:ea typeface="Heebo" pitchFamily="34" charset="-122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4C4C4D"/>
                  </a:solidFill>
                  <a:latin typeface="Times New Roman" panose="02020603050405020304" pitchFamily="18" charset="0"/>
                  <a:ea typeface="Heebo" pitchFamily="34" charset="-122"/>
                  <a:cs typeface="Times New Roman" panose="02020603050405020304" pitchFamily="18" charset="0"/>
                </a:rPr>
                <a:t>противодействия</a:t>
              </a:r>
              <a:r>
                <a:rPr lang="en-US" dirty="0">
                  <a:solidFill>
                    <a:srgbClr val="4C4C4D"/>
                  </a:solidFill>
                  <a:latin typeface="Times New Roman" panose="02020603050405020304" pitchFamily="18" charset="0"/>
                  <a:ea typeface="Heebo" pitchFamily="34" charset="-122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4C4C4D"/>
                  </a:solidFill>
                  <a:latin typeface="Times New Roman" panose="02020603050405020304" pitchFamily="18" charset="0"/>
                  <a:ea typeface="Heebo" pitchFamily="34" charset="-122"/>
                  <a:cs typeface="Times New Roman" panose="02020603050405020304" pitchFamily="18" charset="0"/>
                </a:rPr>
                <a:t>новым</a:t>
              </a:r>
              <a:r>
                <a:rPr lang="en-US" dirty="0">
                  <a:solidFill>
                    <a:srgbClr val="4C4C4D"/>
                  </a:solidFill>
                  <a:latin typeface="Times New Roman" panose="02020603050405020304" pitchFamily="18" charset="0"/>
                  <a:ea typeface="Heebo" pitchFamily="34" charset="-122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rgbClr val="4C4C4D"/>
                  </a:solidFill>
                  <a:latin typeface="Times New Roman" panose="02020603050405020304" pitchFamily="18" charset="0"/>
                  <a:ea typeface="Heebo" pitchFamily="34" charset="-122"/>
                  <a:cs typeface="Times New Roman" panose="02020603050405020304" pitchFamily="18" charset="0"/>
                </a:rPr>
                <a:t>угрозам</a:t>
              </a:r>
              <a:r>
                <a:rPr lang="en-US" dirty="0">
                  <a:solidFill>
                    <a:srgbClr val="4C4C4D"/>
                  </a:solidFill>
                  <a:latin typeface="Times New Roman" panose="02020603050405020304" pitchFamily="18" charset="0"/>
                  <a:ea typeface="Heebo" pitchFamily="34" charset="-122"/>
                  <a:cs typeface="Times New Roman" panose="02020603050405020304" pitchFamily="18" charset="0"/>
                </a:rPr>
                <a:t>.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Shape 10">
            <a:extLst>
              <a:ext uri="{FF2B5EF4-FFF2-40B4-BE49-F238E27FC236}">
                <a16:creationId xmlns:a16="http://schemas.microsoft.com/office/drawing/2014/main" id="{DC4AFFFD-5CE0-D2F8-08F7-BD3135B621A9}"/>
              </a:ext>
            </a:extLst>
          </p:cNvPr>
          <p:cNvSpPr/>
          <p:nvPr/>
        </p:nvSpPr>
        <p:spPr>
          <a:xfrm>
            <a:off x="8402451" y="1660653"/>
            <a:ext cx="396553" cy="396553"/>
          </a:xfrm>
          <a:prstGeom prst="roundRect">
            <a:avLst>
              <a:gd name="adj" fmla="val 14410270"/>
            </a:avLst>
          </a:prstGeom>
          <a:solidFill>
            <a:srgbClr val="2150FE"/>
          </a:solidFill>
          <a:ln/>
        </p:spPr>
      </p:sp>
      <p:pic>
        <p:nvPicPr>
          <p:cNvPr id="25" name="Image 3" descr="preencoded.png">
            <a:extLst>
              <a:ext uri="{FF2B5EF4-FFF2-40B4-BE49-F238E27FC236}">
                <a16:creationId xmlns:a16="http://schemas.microsoft.com/office/drawing/2014/main" id="{D8E1A2A2-E5F1-6797-2F0E-E2E4B4B82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816" y="2250089"/>
            <a:ext cx="178445" cy="223019"/>
          </a:xfrm>
          <a:prstGeom prst="rect">
            <a:avLst/>
          </a:prstGeom>
        </p:spPr>
      </p:pic>
      <p:sp>
        <p:nvSpPr>
          <p:cNvPr id="26" name="Shape 6">
            <a:extLst>
              <a:ext uri="{FF2B5EF4-FFF2-40B4-BE49-F238E27FC236}">
                <a16:creationId xmlns:a16="http://schemas.microsoft.com/office/drawing/2014/main" id="{1094D9CC-4FED-D07D-E54E-BEC8ACA6B37F}"/>
              </a:ext>
            </a:extLst>
          </p:cNvPr>
          <p:cNvSpPr/>
          <p:nvPr/>
        </p:nvSpPr>
        <p:spPr>
          <a:xfrm>
            <a:off x="4613613" y="1657512"/>
            <a:ext cx="383478" cy="383478"/>
          </a:xfrm>
          <a:prstGeom prst="roundRect">
            <a:avLst>
              <a:gd name="adj" fmla="val 14410270"/>
            </a:avLst>
          </a:prstGeom>
          <a:solidFill>
            <a:srgbClr val="2150FE"/>
          </a:solidFill>
          <a:ln/>
        </p:spPr>
      </p:sp>
      <p:pic>
        <p:nvPicPr>
          <p:cNvPr id="27" name="Image 2" descr="preencoded.png">
            <a:extLst>
              <a:ext uri="{FF2B5EF4-FFF2-40B4-BE49-F238E27FC236}">
                <a16:creationId xmlns:a16="http://schemas.microsoft.com/office/drawing/2014/main" id="{1C059466-3D0E-5639-28C0-489B36280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153" y="2254471"/>
            <a:ext cx="172561" cy="215666"/>
          </a:xfrm>
          <a:prstGeom prst="rect">
            <a:avLst/>
          </a:prstGeom>
        </p:spPr>
      </p:pic>
      <p:sp>
        <p:nvSpPr>
          <p:cNvPr id="28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43E970-B05C-DD3D-65ED-9A287801D6B3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39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43E970-B05C-DD3D-65ED-9A287801D6B3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FF29205D-843B-BFC1-5143-C6AB8A96A7CB}"/>
              </a:ext>
            </a:extLst>
          </p:cNvPr>
          <p:cNvSpPr/>
          <p:nvPr/>
        </p:nvSpPr>
        <p:spPr>
          <a:xfrm>
            <a:off x="1517921" y="653691"/>
            <a:ext cx="7556421" cy="460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2900" dirty="0" smtClean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КЛЮЧЕВЫЕ ОПРЕДЕЛЕНИЯ</a:t>
            </a:r>
            <a:r>
              <a:rPr lang="ru-RU" sz="2900" dirty="0" smtClean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, РАЗВИТИЕ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977461" y="1555580"/>
            <a:ext cx="10689021" cy="4445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b="1" kern="100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Дипфейк</a:t>
            </a:r>
            <a:r>
              <a:rPr lang="ru-RU" b="1" kern="100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b="1" kern="100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deepfake</a:t>
            </a:r>
            <a:r>
              <a:rPr lang="ru-RU" b="1" kern="100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kern="100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— это видеоматериалы, изображения или звуковые записи, созданные с применением искусственного интеллекта (ИИ). Термин образован от английских слов «</a:t>
            </a:r>
            <a:r>
              <a:rPr lang="ru-RU" kern="100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deep</a:t>
            </a:r>
            <a:r>
              <a:rPr lang="ru-RU" kern="100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kern="100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ru-RU" kern="100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 (глубинное обучение) и «</a:t>
            </a:r>
            <a:r>
              <a:rPr lang="ru-RU" kern="100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fake</a:t>
            </a:r>
            <a:r>
              <a:rPr lang="ru-RU" kern="100" dirty="0" smtClean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».</a:t>
            </a:r>
            <a:r>
              <a:rPr lang="ru-RU" kern="100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kern="100" dirty="0" smtClean="0">
              <a:solidFill>
                <a:srgbClr val="333333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Дипфейк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это методика создания изображения или видео на базе искусственного интеллекта</a:t>
            </a:r>
            <a:endParaRPr lang="ru-RU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  <a:spcBef>
                <a:spcPts val="1800"/>
              </a:spcBef>
              <a:spcAft>
                <a:spcPts val="600"/>
              </a:spcAft>
            </a:pPr>
            <a:r>
              <a:rPr lang="ru-RU" b="1" kern="100" dirty="0" smtClean="0">
                <a:solidFill>
                  <a:srgbClr val="333333"/>
                </a:solidFill>
                <a:latin typeface="Times New Roman" panose="02020603050405020304" pitchFamily="18" charset="0"/>
                <a:ea typeface="DengXian Light"/>
                <a:cs typeface="Times New Roman" panose="02020603050405020304" pitchFamily="18" charset="0"/>
              </a:rPr>
              <a:t>Предпосылки</a:t>
            </a:r>
            <a:r>
              <a:rPr lang="en-US" b="1" kern="100" dirty="0" smtClean="0">
                <a:solidFill>
                  <a:srgbClr val="333333"/>
                </a:solidFill>
                <a:latin typeface="Times New Roman" panose="02020603050405020304" pitchFamily="18" charset="0"/>
                <a:ea typeface="DengXian Light"/>
                <a:cs typeface="Times New Roman" panose="02020603050405020304" pitchFamily="18" charset="0"/>
              </a:rPr>
              <a:t>:</a:t>
            </a:r>
            <a:endParaRPr lang="ru-RU" b="1" kern="100" dirty="0">
              <a:solidFill>
                <a:srgbClr val="2F5496"/>
              </a:solidFill>
              <a:latin typeface="Times New Roman" panose="02020603050405020304" pitchFamily="18" charset="0"/>
              <a:ea typeface="DengXian Light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165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b="1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1997 год</a:t>
            </a:r>
            <a:r>
              <a:rPr lang="ru-RU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— компания </a:t>
            </a:r>
            <a:r>
              <a:rPr lang="ru-RU" kern="1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Video</a:t>
            </a:r>
            <a:r>
              <a:rPr lang="ru-RU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kern="1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Rewrite</a:t>
            </a:r>
            <a:r>
              <a:rPr lang="ru-RU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выпустила программу, позволяющую синхронизировать движения губ человека с </a:t>
            </a:r>
            <a:r>
              <a:rPr lang="ru-RU" kern="1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компьютерно</a:t>
            </a:r>
            <a:r>
              <a:rPr lang="ru-RU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сгенерированным звуком</a:t>
            </a:r>
            <a:r>
              <a:rPr lang="en-US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kern="100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165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b="1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2014 </a:t>
            </a:r>
            <a:r>
              <a:rPr lang="ru-RU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год</a:t>
            </a: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— американский исследователь Ян Гудфеллоу разработал</a:t>
            </a:r>
            <a:r>
              <a:rPr lang="ru-RU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ru-RU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генеративно</a:t>
            </a:r>
            <a:r>
              <a:rPr lang="ru-RU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-состязательные сети (GAN) </a:t>
            </a: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— технологию, которая используется для создания </a:t>
            </a:r>
            <a:r>
              <a:rPr lang="ru-RU" kern="1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дипфейков</a:t>
            </a: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kern="100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165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2017 года  -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массовое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распространение термина «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дипфейк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»,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оявление открытых платформ, позволяющих создавать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качественные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подделки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lvl="0" indent="-342900">
              <a:lnSpc>
                <a:spcPts val="165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года -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высокое качество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дипфейков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lvl="0" indent="-342900">
              <a:lnSpc>
                <a:spcPts val="165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году -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появление сервисов, генерирующих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видео в реальном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165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ru-RU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200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22960" y="1737360"/>
            <a:ext cx="10789920" cy="1463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800" b="1">
                <a:solidFill>
                  <a:srgbClr val="0A1B3F"/>
                </a:solidFill>
              </a:defRPr>
            </a:pPr>
            <a:r>
              <a:rPr dirty="0"/>
              <a:t>Thank you!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2960" y="3291840"/>
            <a:ext cx="3644267" cy="11695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>
                <a:solidFill>
                  <a:srgbClr val="576683"/>
                </a:solidFill>
              </a:defRPr>
            </a:pPr>
            <a:r>
              <a:rPr dirty="0"/>
              <a:t>Questions?</a:t>
            </a:r>
          </a:p>
          <a:p>
            <a:pPr>
              <a:defRPr sz="2200">
                <a:solidFill>
                  <a:srgbClr val="0A1B3F"/>
                </a:solidFill>
              </a:defRPr>
            </a:pPr>
            <a:r>
              <a:rPr dirty="0"/>
              <a:t>Contact: </a:t>
            </a:r>
            <a:r>
              <a:rPr lang="en" sz="2200" dirty="0" err="1"/>
              <a:t>nn-cybersec@mail.ru</a:t>
            </a:r>
            <a:endParaRPr lang="en" sz="2200"/>
          </a:p>
          <a:p>
            <a:pPr>
              <a:defRPr sz="2200">
                <a:solidFill>
                  <a:srgbClr val="0A1B3F"/>
                </a:solidFill>
              </a:defRPr>
            </a:pPr>
            <a:endParaRPr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CF6F05C-4B63-2BBF-47EF-F7B9CFB29B5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58A8803-AF82-47EA-8352-D9630D29D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5E20A568-6344-5D99-3291-9D2E3CB972C8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9F8EF6-99DE-5C3E-E866-FBD150BEF4F9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7BCC32A-21BD-4284-B2D3-C6636C9F0F8E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43E970-B05C-DD3D-65ED-9A287801D6B3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FF29205D-843B-BFC1-5143-C6AB8A96A7CB}"/>
              </a:ext>
            </a:extLst>
          </p:cNvPr>
          <p:cNvSpPr/>
          <p:nvPr/>
        </p:nvSpPr>
        <p:spPr>
          <a:xfrm>
            <a:off x="323486" y="571862"/>
            <a:ext cx="4646396" cy="460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600"/>
              </a:lnSpc>
            </a:pPr>
            <a: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ПРИМЕНЕНИЕ</a:t>
            </a:r>
            <a:endParaRPr lang="en-US" sz="29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987661" y="1461655"/>
            <a:ext cx="1700017" cy="310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650"/>
              </a:lnSpc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ru-RU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ЛЕГАЛЬНОЕ</a:t>
            </a: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98683"/>
              </p:ext>
            </p:extLst>
          </p:nvPr>
        </p:nvGraphicFramePr>
        <p:xfrm>
          <a:off x="1402079" y="1853283"/>
          <a:ext cx="9019392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09696">
                  <a:extLst>
                    <a:ext uri="{9D8B030D-6E8A-4147-A177-3AD203B41FA5}">
                      <a16:colId xmlns:a16="http://schemas.microsoft.com/office/drawing/2014/main" val="3040162387"/>
                    </a:ext>
                  </a:extLst>
                </a:gridCol>
                <a:gridCol w="4509696">
                  <a:extLst>
                    <a:ext uri="{9D8B030D-6E8A-4147-A177-3AD203B41FA5}">
                      <a16:colId xmlns:a16="http://schemas.microsoft.com/office/drawing/2014/main" val="3547106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 smtClean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Киноиндустрия</a:t>
                      </a:r>
                      <a:r>
                        <a:rPr lang="en-US" b="1" dirty="0" smtClean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ru-RU" dirty="0" smtClean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 smtClean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— омоложение актёров, воссоздание образов умерших знаменитостей, дублирование на другие языки</a:t>
                      </a:r>
                      <a:endParaRPr lang="ru-RU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 smtClean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Маркетинг и реклама</a:t>
                      </a:r>
                      <a:r>
                        <a:rPr lang="en-US" b="1" dirty="0" smtClean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ru-RU" dirty="0" smtClean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 smtClean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— персонализированные рекламные ролики, виртуальные модели и </a:t>
                      </a:r>
                      <a:r>
                        <a:rPr lang="ru-RU" b="0" dirty="0" err="1" smtClean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инфлюенсеры</a:t>
                      </a:r>
                      <a:endParaRPr lang="ru-RU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403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1" dirty="0" smtClean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Образование</a:t>
                      </a:r>
                      <a:r>
                        <a:rPr lang="en-US" b="1" dirty="0" smtClean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endParaRPr lang="ru-RU" b="1" dirty="0" smtClean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— создание интерактивных исторических персонажей, наглядных учебных материалов</a:t>
                      </a:r>
                      <a:endParaRPr lang="ru-RU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Развлечения</a:t>
                      </a:r>
                      <a:r>
                        <a:rPr lang="en-US" b="1" dirty="0" smtClean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ru-RU" dirty="0" smtClean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r>
                        <a:rPr lang="ru-RU" dirty="0" smtClean="0">
                          <a:solidFill>
                            <a:schemeClr val="tx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— приложения для замены лиц, создание развлекательного контента</a:t>
                      </a:r>
                      <a:endParaRPr lang="ru-RU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575503"/>
                  </a:ext>
                </a:extLst>
              </a:tr>
            </a:tbl>
          </a:graphicData>
        </a:graphic>
      </p:graphicFrame>
      <p:sp>
        <p:nvSpPr>
          <p:cNvPr id="14" name="Прямоугольник 13"/>
          <p:cNvSpPr/>
          <p:nvPr/>
        </p:nvSpPr>
        <p:spPr>
          <a:xfrm>
            <a:off x="987660" y="4436925"/>
            <a:ext cx="5895268" cy="310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650"/>
              </a:lnSpc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ru-RU" b="1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НЕЗАКОННОЕ И НЕЭТИЧНОЕ ИСПОЛЬЗОВАНИЕ</a:t>
            </a:r>
            <a:r>
              <a:rPr lang="en-US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047314"/>
              </p:ext>
            </p:extLst>
          </p:nvPr>
        </p:nvGraphicFramePr>
        <p:xfrm>
          <a:off x="1402080" y="4747266"/>
          <a:ext cx="911614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070">
                  <a:extLst>
                    <a:ext uri="{9D8B030D-6E8A-4147-A177-3AD203B41FA5}">
                      <a16:colId xmlns:a16="http://schemas.microsoft.com/office/drawing/2014/main" val="3040162387"/>
                    </a:ext>
                  </a:extLst>
                </a:gridCol>
                <a:gridCol w="4558070">
                  <a:extLst>
                    <a:ext uri="{9D8B030D-6E8A-4147-A177-3AD203B41FA5}">
                      <a16:colId xmlns:a16="http://schemas.microsoft.com/office/drawing/2014/main" val="3547106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 smtClean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Дезинформация</a:t>
                      </a:r>
                      <a:r>
                        <a:rPr lang="en-US" sz="1800" b="1" kern="1200" dirty="0" smtClean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ru-RU" sz="1800" b="1" kern="1200" dirty="0" smtClean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 smtClean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— создание фальшивых новостей, политических заявлений, манипулирование общественным мнением</a:t>
                      </a:r>
                      <a:endParaRPr lang="ru-RU" b="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 smtClean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Мошенничество</a:t>
                      </a:r>
                      <a:r>
                        <a:rPr lang="en-US" sz="1800" b="1" kern="1200" dirty="0" smtClean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endParaRPr lang="ru-RU" sz="1800" b="1" kern="1200" dirty="0" smtClean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kern="1200" dirty="0" smtClean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— имитация голоса или внешности для получения доступа к защищённым системам</a:t>
                      </a:r>
                      <a:endParaRPr lang="ru-RU" b="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403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065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43E970-B05C-DD3D-65ED-9A287801D6B3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FF29205D-843B-BFC1-5143-C6AB8A96A7CB}"/>
              </a:ext>
            </a:extLst>
          </p:cNvPr>
          <p:cNvSpPr/>
          <p:nvPr/>
        </p:nvSpPr>
        <p:spPr>
          <a:xfrm>
            <a:off x="1205764" y="531834"/>
            <a:ext cx="4646396" cy="460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600"/>
              </a:lnSpc>
            </a:pPr>
            <a: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ПРИМЕНЕНИЕ (примеры</a:t>
            </a:r>
            <a:r>
              <a:rPr lang="en-US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*</a:t>
            </a:r>
            <a: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)</a:t>
            </a:r>
            <a:endParaRPr lang="en-US" sz="29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 descr="Изображение 4 для статьи Дипфейки в тренде: как бренды используют технологию в коммуникациях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739" y="1613564"/>
            <a:ext cx="3006969" cy="162200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Прямоугольник 7"/>
          <p:cNvSpPr/>
          <p:nvPr/>
        </p:nvSpPr>
        <p:spPr>
          <a:xfrm>
            <a:off x="307" y="5718514"/>
            <a:ext cx="121916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*h</a:t>
            </a:r>
            <a:r>
              <a:rPr lang="ru-RU" sz="1400" dirty="0" smtClean="0"/>
              <a:t>ttps</a:t>
            </a:r>
            <a:r>
              <a:rPr lang="ru-RU" sz="1400" dirty="0"/>
              <a:t>://twizz.ru/10-primerov-zabavnyx-zamen-lic-pomoshhyu-294502/?ysclid=mibmcjhauz331908380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004551" y="1333919"/>
            <a:ext cx="262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4990401" y="1351999"/>
            <a:ext cx="262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</a:t>
            </a:r>
            <a:endParaRPr lang="ru-RU" dirty="0"/>
          </a:p>
        </p:txBody>
      </p:sp>
      <p:pic>
        <p:nvPicPr>
          <p:cNvPr id="18" name="Рисунок 17" descr="Изображение 5 для статьи Дипфейки в тренде: как бренды используют технологию в коммуникациях">
            <a:hlinkClick r:id="rId4"/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401" y="1635969"/>
            <a:ext cx="2725101" cy="159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Прямоугольник 18"/>
          <p:cNvSpPr/>
          <p:nvPr/>
        </p:nvSpPr>
        <p:spPr>
          <a:xfrm>
            <a:off x="8968307" y="1351999"/>
            <a:ext cx="262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3</a:t>
            </a:r>
            <a:endParaRPr lang="ru-RU" dirty="0"/>
          </a:p>
        </p:txBody>
      </p:sp>
      <p:pic>
        <p:nvPicPr>
          <p:cNvPr id="20" name="Рисунок 19" descr="Изображение 6 для статьи Дипфейки в тренде: как бренды используют технологию в коммуникациях">
            <a:hlinkClick r:id="rId6"/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307" y="1694372"/>
            <a:ext cx="2303432" cy="1541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Рисунок 20" descr="Изображение 7 для статьи Дипфейки в тренде: как бренды используют технологию в коммуникациях">
            <a:hlinkClick r:id="rId8"/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51" y="3866032"/>
            <a:ext cx="1773818" cy="17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Прямоугольник 21"/>
          <p:cNvSpPr/>
          <p:nvPr/>
        </p:nvSpPr>
        <p:spPr>
          <a:xfrm>
            <a:off x="1004551" y="3460233"/>
            <a:ext cx="262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4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4995920" y="3418659"/>
            <a:ext cx="262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5</a:t>
            </a:r>
            <a:endParaRPr lang="ru-RU" dirty="0"/>
          </a:p>
        </p:txBody>
      </p:sp>
      <p:pic>
        <p:nvPicPr>
          <p:cNvPr id="24" name="Рисунок 23" descr="Изображение 8 для статьи Дипфейки в тренде: как бренды используют технологию в коммуникациях">
            <a:hlinkClick r:id="rId10"/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402" y="3792365"/>
            <a:ext cx="2297090" cy="1804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Рисунок 24" descr="Изображение 9 для статьи Дипфейки в тренде: как бренды используют технологию в коммуникациях">
            <a:hlinkClick r:id="rId12"/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911" y="3784167"/>
            <a:ext cx="2611828" cy="176829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Прямоугольник 25"/>
          <p:cNvSpPr/>
          <p:nvPr/>
        </p:nvSpPr>
        <p:spPr>
          <a:xfrm>
            <a:off x="8659911" y="3423033"/>
            <a:ext cx="262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6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544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43E970-B05C-DD3D-65ED-9A287801D6B3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FF29205D-843B-BFC1-5143-C6AB8A96A7CB}"/>
              </a:ext>
            </a:extLst>
          </p:cNvPr>
          <p:cNvSpPr/>
          <p:nvPr/>
        </p:nvSpPr>
        <p:spPr>
          <a:xfrm>
            <a:off x="1205764" y="531834"/>
            <a:ext cx="4646396" cy="460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3600"/>
              </a:lnSpc>
            </a:pPr>
            <a: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ПРИМЕНЕНИЕ (примеры</a:t>
            </a:r>
            <a:r>
              <a:rPr lang="en-US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*</a:t>
            </a:r>
            <a: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)</a:t>
            </a:r>
            <a:endParaRPr lang="en-US" sz="29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57104" y="5760006"/>
            <a:ext cx="121916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*h</a:t>
            </a:r>
            <a:r>
              <a:rPr lang="ru-RU" sz="1400" dirty="0" smtClean="0"/>
              <a:t>ttps</a:t>
            </a:r>
            <a:r>
              <a:rPr lang="ru-RU" sz="1400" dirty="0"/>
              <a:t>://twizz.ru/10-primerov-zabavnyx-zamen-lic-pomoshhyu-294502/?ysclid=mibmcjhauz331908380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7932462" y="3277859"/>
            <a:ext cx="26293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Доступные </a:t>
            </a:r>
            <a:r>
              <a:rPr lang="ru-RU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нструменты</a:t>
            </a: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Doublicat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Deepfakes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Zao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или </a:t>
            </a:r>
            <a:r>
              <a:rPr lang="ru-RU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FaceSwap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Рисунок 26" descr="https://icdn.lenta.ru/images/2025/10/06/11/20251006115827800/owl_detail_240_8bf655573be9e28cd049da1674f6eb99.jpg">
            <a:hlinkClick r:id="rId3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90" y="1579185"/>
            <a:ext cx="2629350" cy="1834293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Прямоугольник 27"/>
          <p:cNvSpPr/>
          <p:nvPr/>
        </p:nvSpPr>
        <p:spPr>
          <a:xfrm>
            <a:off x="1617690" y="3620957"/>
            <a:ext cx="26293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Октябрь 2025 г.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МИД РФ назвали фальшивкой распространяемое в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соцсетях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видео с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Захаровой»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010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FF29205D-843B-BFC1-5143-C6AB8A96A7CB}"/>
              </a:ext>
            </a:extLst>
          </p:cNvPr>
          <p:cNvSpPr/>
          <p:nvPr/>
        </p:nvSpPr>
        <p:spPr>
          <a:xfrm>
            <a:off x="1402080" y="618443"/>
            <a:ext cx="7556421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en-US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КЛЮЧЕВЫЕ ОПРЕДЕЛЕНИЯ</a:t>
            </a:r>
            <a:endParaRPr lang="en-US" sz="29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B6177200-2BEC-2A91-220A-23D0C722FFC7}"/>
              </a:ext>
            </a:extLst>
          </p:cNvPr>
          <p:cNvGrpSpPr/>
          <p:nvPr/>
        </p:nvGrpSpPr>
        <p:grpSpPr>
          <a:xfrm>
            <a:off x="1441812" y="1389163"/>
            <a:ext cx="4621693" cy="1838206"/>
            <a:chOff x="359681" y="2945321"/>
            <a:chExt cx="3704511" cy="1838206"/>
          </a:xfrm>
        </p:grpSpPr>
        <p:sp>
          <p:nvSpPr>
            <p:cNvPr id="14" name="Shape 2">
              <a:extLst>
                <a:ext uri="{FF2B5EF4-FFF2-40B4-BE49-F238E27FC236}">
                  <a16:creationId xmlns:a16="http://schemas.microsoft.com/office/drawing/2014/main" id="{A00262C3-5103-7526-238E-7399AE749937}"/>
                </a:ext>
              </a:extLst>
            </p:cNvPr>
            <p:cNvSpPr/>
            <p:nvPr/>
          </p:nvSpPr>
          <p:spPr>
            <a:xfrm>
              <a:off x="359681" y="2945321"/>
              <a:ext cx="3704511" cy="1838206"/>
            </a:xfrm>
            <a:prstGeom prst="roundRect">
              <a:avLst>
                <a:gd name="adj" fmla="val 1203"/>
              </a:avLst>
            </a:prstGeom>
            <a:solidFill>
              <a:srgbClr val="F2EEEE"/>
            </a:solidFill>
            <a:ln/>
          </p:spPr>
        </p:sp>
        <p:sp>
          <p:nvSpPr>
            <p:cNvPr id="16" name="Text 3">
              <a:extLst>
                <a:ext uri="{FF2B5EF4-FFF2-40B4-BE49-F238E27FC236}">
                  <a16:creationId xmlns:a16="http://schemas.microsoft.com/office/drawing/2014/main" id="{61D43FFB-F571-9F71-8555-CFE630BED6FE}"/>
                </a:ext>
              </a:extLst>
            </p:cNvPr>
            <p:cNvSpPr/>
            <p:nvPr/>
          </p:nvSpPr>
          <p:spPr>
            <a:xfrm>
              <a:off x="507080" y="3092721"/>
              <a:ext cx="2211467" cy="2763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150"/>
                </a:lnSpc>
              </a:pPr>
              <a:r>
                <a:rPr lang="en-US" b="1" dirty="0">
                  <a:solidFill>
                    <a:srgbClr val="4C4C4D"/>
                  </a:solidFill>
                  <a:latin typeface="Times New Roman" panose="02020603050405020304" pitchFamily="18" charset="0"/>
                  <a:ea typeface="Crimson Pro Semi Bold" pitchFamily="34" charset="-122"/>
                  <a:cs typeface="Times New Roman" panose="02020603050405020304" pitchFamily="18" charset="0"/>
                </a:rPr>
                <a:t>Дипфейк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 4">
              <a:extLst>
                <a:ext uri="{FF2B5EF4-FFF2-40B4-BE49-F238E27FC236}">
                  <a16:creationId xmlns:a16="http://schemas.microsoft.com/office/drawing/2014/main" id="{39329253-1005-213D-47E5-515F861D4FA0}"/>
                </a:ext>
              </a:extLst>
            </p:cNvPr>
            <p:cNvSpPr/>
            <p:nvPr/>
          </p:nvSpPr>
          <p:spPr>
            <a:xfrm>
              <a:off x="507080" y="3457409"/>
              <a:ext cx="3409712" cy="11787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850"/>
                </a:lnSpc>
              </a:pPr>
              <a:r>
                <a:rPr lang="en-US" dirty="0">
                  <a:solidFill>
                    <a:srgbClr val="4C4C4D"/>
                  </a:solidFill>
                  <a:latin typeface="Times New Roman" panose="02020603050405020304" pitchFamily="18" charset="0"/>
                  <a:ea typeface="Heebo" pitchFamily="34" charset="-122"/>
                  <a:cs typeface="Times New Roman" panose="02020603050405020304" pitchFamily="18" charset="0"/>
                </a:rPr>
                <a:t>Сгенерированное искусственным интеллектом медиа, например, видео или аудио, которое выглядит или звучит подлинно, но на самом деле является подделкой. Используется для манипуляции и дезинформации.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7ACDF34A-BBC7-F218-8A13-6EEE99D58A75}"/>
              </a:ext>
            </a:extLst>
          </p:cNvPr>
          <p:cNvGrpSpPr/>
          <p:nvPr/>
        </p:nvGrpSpPr>
        <p:grpSpPr>
          <a:xfrm>
            <a:off x="6238729" y="1444338"/>
            <a:ext cx="4663733" cy="1838206"/>
            <a:chOff x="4211591" y="2945321"/>
            <a:chExt cx="3704511" cy="1838206"/>
          </a:xfrm>
        </p:grpSpPr>
        <p:sp>
          <p:nvSpPr>
            <p:cNvPr id="23" name="Shape 5">
              <a:extLst>
                <a:ext uri="{FF2B5EF4-FFF2-40B4-BE49-F238E27FC236}">
                  <a16:creationId xmlns:a16="http://schemas.microsoft.com/office/drawing/2014/main" id="{E0AD35B2-B5EA-611D-3C4D-B04F1D7AD03A}"/>
                </a:ext>
              </a:extLst>
            </p:cNvPr>
            <p:cNvSpPr/>
            <p:nvPr/>
          </p:nvSpPr>
          <p:spPr>
            <a:xfrm>
              <a:off x="4211591" y="2945321"/>
              <a:ext cx="3704511" cy="1838206"/>
            </a:xfrm>
            <a:prstGeom prst="roundRect">
              <a:avLst>
                <a:gd name="adj" fmla="val 1203"/>
              </a:avLst>
            </a:prstGeom>
            <a:solidFill>
              <a:srgbClr val="F2EEEE"/>
            </a:solidFill>
            <a:ln/>
          </p:spPr>
        </p:sp>
        <p:sp>
          <p:nvSpPr>
            <p:cNvPr id="24" name="Text 6">
              <a:extLst>
                <a:ext uri="{FF2B5EF4-FFF2-40B4-BE49-F238E27FC236}">
                  <a16:creationId xmlns:a16="http://schemas.microsoft.com/office/drawing/2014/main" id="{890DDFDC-074A-D85C-92BF-95633C66FE07}"/>
                </a:ext>
              </a:extLst>
            </p:cNvPr>
            <p:cNvSpPr/>
            <p:nvPr/>
          </p:nvSpPr>
          <p:spPr>
            <a:xfrm>
              <a:off x="4358990" y="3092721"/>
              <a:ext cx="3270528" cy="27634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150"/>
                </a:lnSpc>
              </a:pPr>
              <a:r>
                <a:rPr lang="en-US" b="1" dirty="0">
                  <a:solidFill>
                    <a:srgbClr val="4C4C4D"/>
                  </a:solidFill>
                  <a:latin typeface="Times New Roman" panose="02020603050405020304" pitchFamily="18" charset="0"/>
                  <a:ea typeface="Crimson Pro Semi Bold" pitchFamily="34" charset="-122"/>
                  <a:cs typeface="Times New Roman" panose="02020603050405020304" pitchFamily="18" charset="0"/>
                </a:rPr>
                <a:t>Сублиминальное воздействие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 7">
              <a:extLst>
                <a:ext uri="{FF2B5EF4-FFF2-40B4-BE49-F238E27FC236}">
                  <a16:creationId xmlns:a16="http://schemas.microsoft.com/office/drawing/2014/main" id="{DB39D915-11F2-2C13-74C2-C63A2185112B}"/>
                </a:ext>
              </a:extLst>
            </p:cNvPr>
            <p:cNvSpPr/>
            <p:nvPr/>
          </p:nvSpPr>
          <p:spPr>
            <a:xfrm>
              <a:off x="4358990" y="3457409"/>
              <a:ext cx="3409712" cy="11787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1850"/>
                </a:lnSpc>
              </a:pPr>
              <a:r>
                <a:rPr lang="en-US" dirty="0">
                  <a:solidFill>
                    <a:srgbClr val="4C4C4D"/>
                  </a:solidFill>
                  <a:latin typeface="Times New Roman" panose="02020603050405020304" pitchFamily="18" charset="0"/>
                  <a:ea typeface="Heebo" pitchFamily="34" charset="-122"/>
                  <a:cs typeface="Times New Roman" panose="02020603050405020304" pitchFamily="18" charset="0"/>
                </a:rPr>
                <a:t>Психологическое влияние на подсознание человека без его осознанного восприятия. Может проявляться через кратковременные стимулы, скрытые сообщения или незаметные изменения в медиаконтенте.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Shape 8">
            <a:extLst>
              <a:ext uri="{FF2B5EF4-FFF2-40B4-BE49-F238E27FC236}">
                <a16:creationId xmlns:a16="http://schemas.microsoft.com/office/drawing/2014/main" id="{6E8C687A-4130-E490-63AF-1B8BC15C53D2}"/>
              </a:ext>
            </a:extLst>
          </p:cNvPr>
          <p:cNvSpPr/>
          <p:nvPr/>
        </p:nvSpPr>
        <p:spPr>
          <a:xfrm>
            <a:off x="1402081" y="3522008"/>
            <a:ext cx="4661424" cy="2348440"/>
          </a:xfrm>
          <a:prstGeom prst="roundRect">
            <a:avLst>
              <a:gd name="adj" fmla="val 1618"/>
            </a:avLst>
          </a:prstGeom>
          <a:solidFill>
            <a:srgbClr val="F2EEEE"/>
          </a:solidFill>
          <a:ln/>
        </p:spPr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4C69D02B-531D-EA4A-EABF-F122846E632E}"/>
              </a:ext>
            </a:extLst>
          </p:cNvPr>
          <p:cNvSpPr/>
          <p:nvPr/>
        </p:nvSpPr>
        <p:spPr>
          <a:xfrm>
            <a:off x="1549480" y="3669407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b="1" dirty="0">
                <a:solidFill>
                  <a:srgbClr val="4C4C4D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Цель воздействия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 10">
            <a:extLst>
              <a:ext uri="{FF2B5EF4-FFF2-40B4-BE49-F238E27FC236}">
                <a16:creationId xmlns:a16="http://schemas.microsoft.com/office/drawing/2014/main" id="{714A2ADD-8E08-C808-6F9D-41A4D087FBE9}"/>
              </a:ext>
            </a:extLst>
          </p:cNvPr>
          <p:cNvSpPr/>
          <p:nvPr/>
        </p:nvSpPr>
        <p:spPr>
          <a:xfrm>
            <a:off x="1549480" y="4034096"/>
            <a:ext cx="3409711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50"/>
              </a:lnSpc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Изменение когнитивной (мысли), эмоциональной (чувства) и поведенческой (действия) сфер человека. Злоумышленники стремятся контролировать реакции жертвы, чтобы достичь своих целей.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0F1C7A79-E86C-D114-AAFB-23A0A4FAF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978" y="3483729"/>
            <a:ext cx="4343234" cy="252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43E970-B05C-DD3D-65ED-9A287801D6B3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14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6AE1E-56CC-8737-8DCE-ADA980792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F280CC65-C279-B096-D409-989D9775481B}"/>
              </a:ext>
            </a:extLst>
          </p:cNvPr>
          <p:cNvSpPr/>
          <p:nvPr/>
        </p:nvSpPr>
        <p:spPr>
          <a:xfrm>
            <a:off x="1402080" y="741617"/>
            <a:ext cx="7556421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КАК ЭТО РАБОТАЕТ? </a:t>
            </a:r>
            <a:b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</a:br>
            <a: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МЕТОДЫ СКРЫТОГО ВОЗДЕЙСТВИЯ</a:t>
            </a:r>
            <a:endParaRPr lang="ru-RU" sz="2900" dirty="0">
              <a:solidFill>
                <a:schemeClr val="tx2"/>
              </a:solidFill>
              <a:latin typeface="Times New Roman" panose="02020603050405020304" pitchFamily="18" charset="0"/>
              <a:ea typeface="Crimson Pro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C117BAE3-E726-8DF9-1C90-8744F57D7BB4}"/>
              </a:ext>
            </a:extLst>
          </p:cNvPr>
          <p:cNvSpPr/>
          <p:nvPr/>
        </p:nvSpPr>
        <p:spPr>
          <a:xfrm>
            <a:off x="1402078" y="2025033"/>
            <a:ext cx="11573377" cy="995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Сублиминальное воздействие использует тонкие психологические приемы, чтобы обойти сознание и повлиять на решения человека. </a:t>
            </a:r>
            <a:endParaRPr lang="ru-RU" dirty="0" smtClean="0">
              <a:solidFill>
                <a:srgbClr val="4C4C4D"/>
              </a:solidFill>
              <a:latin typeface="Times New Roman" panose="02020603050405020304" pitchFamily="18" charset="0"/>
              <a:ea typeface="Heebo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250"/>
              </a:lnSpc>
              <a:spcBef>
                <a:spcPts val="600"/>
              </a:spcBef>
            </a:pPr>
            <a:r>
              <a:rPr lang="ru-RU" dirty="0" smtClean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П</a:t>
            </a:r>
            <a:r>
              <a:rPr lang="en-US" dirty="0" err="1" smtClean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ример</a:t>
            </a:r>
            <a:r>
              <a:rPr lang="en-US" dirty="0" smtClean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C4154DA6-FE87-41F8-ADF5-7DE5C54D4DC6}"/>
              </a:ext>
            </a:extLst>
          </p:cNvPr>
          <p:cNvSpPr/>
          <p:nvPr/>
        </p:nvSpPr>
        <p:spPr>
          <a:xfrm>
            <a:off x="1402079" y="3123243"/>
            <a:ext cx="262704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i="1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25-й кадр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AD67C693-7F01-FEA7-690B-1F8244E78B21}"/>
              </a:ext>
            </a:extLst>
          </p:cNvPr>
          <p:cNvSpPr/>
          <p:nvPr/>
        </p:nvSpPr>
        <p:spPr>
          <a:xfrm>
            <a:off x="1402080" y="3614383"/>
            <a:ext cx="4119489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Кратковременное, неосознаваемое предъявление стимула (изображения или текста) в видеопотоке, которое воспринимается только подсознанием.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1BFD085-EB03-7026-ED59-AE919D1703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47" b="37105"/>
          <a:stretch>
            <a:fillRect/>
          </a:stretch>
        </p:blipFill>
        <p:spPr bwMode="auto">
          <a:xfrm>
            <a:off x="6173841" y="3452583"/>
            <a:ext cx="5587106" cy="157266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43E970-B05C-DD3D-65ED-9A287801D6B3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71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9094E-9BF7-EB5D-25A6-CBBF38DB7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F9B6537C-50F9-22FD-6772-A34C1B6F5376}"/>
              </a:ext>
            </a:extLst>
          </p:cNvPr>
          <p:cNvSpPr/>
          <p:nvPr/>
        </p:nvSpPr>
        <p:spPr>
          <a:xfrm>
            <a:off x="1402080" y="2154825"/>
            <a:ext cx="986965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Сублиминальное воздействие использует тонкие психологические приемы, чтобы обойти сознание и повлиять на решения человека.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F65CF137-D50A-DC1A-D23E-2F425D1415C8}"/>
              </a:ext>
            </a:extLst>
          </p:cNvPr>
          <p:cNvSpPr/>
          <p:nvPr/>
        </p:nvSpPr>
        <p:spPr>
          <a:xfrm>
            <a:off x="1644467" y="331857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i="1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Подпороговый звук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801ED66A-BDD8-5EC1-ECAD-BF83ADBC5054}"/>
              </a:ext>
            </a:extLst>
          </p:cNvPr>
          <p:cNvSpPr/>
          <p:nvPr/>
        </p:nvSpPr>
        <p:spPr>
          <a:xfrm>
            <a:off x="1644468" y="3641770"/>
            <a:ext cx="3556873" cy="1741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Звуковое сообщение или частота, воспроизводимые ниже порога слышимости, но воспринимаемые мозгом. Может вызывать определенные эмоциональные состояния или настроения.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2FE16394-BE6D-3C20-BC68-D29FBF8EB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908" y="3122728"/>
            <a:ext cx="4437185" cy="257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43E970-B05C-DD3D-65ED-9A287801D6B3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16" name="Text 0">
            <a:extLst>
              <a:ext uri="{FF2B5EF4-FFF2-40B4-BE49-F238E27FC236}">
                <a16:creationId xmlns:a16="http://schemas.microsoft.com/office/drawing/2014/main" id="{F280CC65-C279-B096-D409-989D9775481B}"/>
              </a:ext>
            </a:extLst>
          </p:cNvPr>
          <p:cNvSpPr/>
          <p:nvPr/>
        </p:nvSpPr>
        <p:spPr>
          <a:xfrm>
            <a:off x="1402080" y="741617"/>
            <a:ext cx="7556421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КАК ЭТО РАБОТАЕТ? </a:t>
            </a:r>
            <a:b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</a:br>
            <a: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МЕТОДЫ СКРЫТОГО ВОЗДЕЙСТВИЯ</a:t>
            </a:r>
            <a:endParaRPr lang="ru-RU" sz="2900" dirty="0">
              <a:solidFill>
                <a:schemeClr val="tx2"/>
              </a:solidFill>
              <a:latin typeface="Times New Roman" panose="02020603050405020304" pitchFamily="18" charset="0"/>
              <a:ea typeface="Crimson Pro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402080" y="2792971"/>
            <a:ext cx="1018227" cy="387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250"/>
              </a:lnSpc>
            </a:pPr>
            <a:r>
              <a:rPr lang="ru-RU" dirty="0" smtClean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П</a:t>
            </a:r>
            <a:r>
              <a:rPr lang="en-US" dirty="0" err="1" smtClean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ример</a:t>
            </a: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506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B76BE-6808-7D2E-447C-AB1694508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4BB2BED2-D7D6-0490-133C-92F74BEE3F20}"/>
              </a:ext>
            </a:extLst>
          </p:cNvPr>
          <p:cNvSpPr/>
          <p:nvPr/>
        </p:nvSpPr>
        <p:spPr>
          <a:xfrm>
            <a:off x="1482831" y="1969623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Сублиминальное воздействие использует тонкие психологические приемы, чтобы обойти сознание и повлиять на решения человека.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6">
            <a:extLst>
              <a:ext uri="{FF2B5EF4-FFF2-40B4-BE49-F238E27FC236}">
                <a16:creationId xmlns:a16="http://schemas.microsoft.com/office/drawing/2014/main" id="{0B245564-20CD-87B0-F5B5-03F8CCCCF132}"/>
              </a:ext>
            </a:extLst>
          </p:cNvPr>
          <p:cNvSpPr/>
          <p:nvPr/>
        </p:nvSpPr>
        <p:spPr>
          <a:xfrm>
            <a:off x="1482831" y="3347158"/>
            <a:ext cx="252055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0"/>
              </a:lnSpc>
            </a:pPr>
            <a:r>
              <a:rPr lang="en-US" i="1" dirty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Скрытые изображения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7">
            <a:extLst>
              <a:ext uri="{FF2B5EF4-FFF2-40B4-BE49-F238E27FC236}">
                <a16:creationId xmlns:a16="http://schemas.microsoft.com/office/drawing/2014/main" id="{45B2A5BB-F481-383A-03A3-8E7FE963BAE3}"/>
              </a:ext>
            </a:extLst>
          </p:cNvPr>
          <p:cNvSpPr/>
          <p:nvPr/>
        </p:nvSpPr>
        <p:spPr>
          <a:xfrm>
            <a:off x="1883682" y="3724074"/>
            <a:ext cx="4059918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Манипуляции с визуальным контентом, такие как композиции из двух фотографий (гибридные лица), создающие иллюзию, которая может быть использована для влияния на восприятие личности или ситуации.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C0DFCD4D-31BB-C363-D7BD-1F469B303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666" y="3390057"/>
            <a:ext cx="5363669" cy="224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43E970-B05C-DD3D-65ED-9A287801D6B3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F280CC65-C279-B096-D409-989D9775481B}"/>
              </a:ext>
            </a:extLst>
          </p:cNvPr>
          <p:cNvSpPr/>
          <p:nvPr/>
        </p:nvSpPr>
        <p:spPr>
          <a:xfrm>
            <a:off x="1402080" y="741617"/>
            <a:ext cx="7556421" cy="921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КАК ЭТО РАБОТАЕТ? </a:t>
            </a:r>
            <a:b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</a:br>
            <a: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МЕТОДЫ СКРЫТОГО ВОЗДЕЙСТВИЯ</a:t>
            </a:r>
            <a:endParaRPr lang="ru-RU" sz="2900" dirty="0">
              <a:solidFill>
                <a:schemeClr val="tx2"/>
              </a:solidFill>
              <a:latin typeface="Times New Roman" panose="02020603050405020304" pitchFamily="18" charset="0"/>
              <a:ea typeface="Crimson Pro Semi Bold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402080" y="2718759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П</a:t>
            </a:r>
            <a:r>
              <a:rPr lang="en-US" dirty="0" err="1" smtClean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ример</a:t>
            </a:r>
            <a:r>
              <a:rPr lang="en-US" dirty="0" smtClean="0">
                <a:solidFill>
                  <a:srgbClr val="4C4C4D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6858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1270</Words>
  <Application>Microsoft Office PowerPoint</Application>
  <PresentationFormat>Широкоэкранный</PresentationFormat>
  <Paragraphs>157</Paragraphs>
  <Slides>20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8" baseType="lpstr">
      <vt:lpstr>Arial</vt:lpstr>
      <vt:lpstr>Calibri</vt:lpstr>
      <vt:lpstr>Crimson Pro Semi Bold</vt:lpstr>
      <vt:lpstr>DengXian Light</vt:lpstr>
      <vt:lpstr>Heebo</vt:lpstr>
      <vt:lpstr>Symbol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Пользователь</dc:creator>
  <cp:keywords/>
  <dc:description>generated using python-pptx</dc:description>
  <cp:lastModifiedBy>Пользователь</cp:lastModifiedBy>
  <cp:revision>72</cp:revision>
  <dcterms:created xsi:type="dcterms:W3CDTF">2013-01-27T09:14:16Z</dcterms:created>
  <dcterms:modified xsi:type="dcterms:W3CDTF">2025-11-24T14:32:25Z</dcterms:modified>
  <cp:category/>
</cp:coreProperties>
</file>